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594" r:id="rId2"/>
    <p:sldId id="595" r:id="rId3"/>
    <p:sldId id="596" r:id="rId4"/>
    <p:sldId id="285" r:id="rId5"/>
    <p:sldId id="605" r:id="rId6"/>
    <p:sldId id="606" r:id="rId7"/>
    <p:sldId id="620" r:id="rId8"/>
    <p:sldId id="621" r:id="rId9"/>
    <p:sldId id="622" r:id="rId10"/>
    <p:sldId id="623" r:id="rId11"/>
    <p:sldId id="624" r:id="rId12"/>
    <p:sldId id="625" r:id="rId13"/>
    <p:sldId id="626" r:id="rId14"/>
    <p:sldId id="627" r:id="rId15"/>
    <p:sldId id="628" r:id="rId16"/>
    <p:sldId id="607" r:id="rId17"/>
    <p:sldId id="629" r:id="rId18"/>
    <p:sldId id="634" r:id="rId19"/>
    <p:sldId id="609" r:id="rId20"/>
    <p:sldId id="610" r:id="rId21"/>
    <p:sldId id="631" r:id="rId22"/>
    <p:sldId id="632" r:id="rId23"/>
    <p:sldId id="633" r:id="rId24"/>
    <p:sldId id="638" r:id="rId25"/>
    <p:sldId id="640" r:id="rId26"/>
    <p:sldId id="289" r:id="rId27"/>
  </p:sldIdLst>
  <p:sldSz cx="9144000" cy="6858000" type="screen4x3"/>
  <p:notesSz cx="6858000" cy="9926638"/>
  <p:defaultTextStyle>
    <a:defPPr>
      <a:defRPr lang="s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5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AE25C9"/>
    <a:srgbClr val="D3351B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595" autoAdjust="0"/>
  </p:normalViewPr>
  <p:slideViewPr>
    <p:cSldViewPr>
      <p:cViewPr varScale="1">
        <p:scale>
          <a:sx n="104" d="100"/>
          <a:sy n="104" d="100"/>
        </p:scale>
        <p:origin x="182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4" d="100"/>
          <a:sy n="64" d="100"/>
        </p:scale>
        <p:origin x="-3378" y="-114"/>
      </p:cViewPr>
      <p:guideLst>
        <p:guide orient="horz" pos="3125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R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4" y="1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B8A0D4-1BF0-4015-B338-5FBC11746D7A}" type="datetimeFigureOut">
              <a:rPr lang="sr-Latn-RS" smtClean="0"/>
              <a:t>16.10.2025.</a:t>
            </a:fld>
            <a:endParaRPr lang="sr-Latn-R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165"/>
            <a:ext cx="2971800" cy="49688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R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4" y="9428165"/>
            <a:ext cx="2971800" cy="49688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7B598F-2DDB-4442-93A8-B7E9B06A0C47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612174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4" y="0"/>
            <a:ext cx="2971800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B45B14-B22C-42BA-B309-EE824BA36F75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47738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1" y="4715154"/>
            <a:ext cx="548640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r"/>
              <a:t>Кликните да бисте уредили главне стилове текста</a:t>
            </a:r>
          </a:p>
          <a:p>
            <a:pPr lvl="1"/>
            <a:r>
              <a:rPr lang="sr"/>
              <a:t>Други ниво</a:t>
            </a:r>
          </a:p>
          <a:p>
            <a:pPr lvl="2"/>
            <a:r>
              <a:rPr lang="sr"/>
              <a:t>Трећи ниво</a:t>
            </a:r>
          </a:p>
          <a:p>
            <a:pPr lvl="3"/>
            <a:r>
              <a:rPr lang="sr"/>
              <a:t>Четврти ниво</a:t>
            </a:r>
          </a:p>
          <a:p>
            <a:pPr lvl="4"/>
            <a:r>
              <a:rPr lang="sr"/>
              <a:t>Пети ниво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71800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4" y="9428584"/>
            <a:ext cx="2971800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99A8DF-08AC-4710-BD55-C812E5456E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8211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069084-5A49-468F-A49F-57D54DD8EEF5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43843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0946C-3CC8-4989-AFBB-DF533617901C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BACED-DFC3-424F-B909-B4D8E2BAA1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347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0946C-3CC8-4989-AFBB-DF533617901C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BACED-DFC3-424F-B909-B4D8E2BAA1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917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0946C-3CC8-4989-AFBB-DF533617901C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BACED-DFC3-424F-B909-B4D8E2BAA1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7231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"/>
            <a:ext cx="9144000" cy="111910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2819400" cy="1119104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29340C69-56A7-977B-647A-F3F9DF652373}"/>
              </a:ext>
            </a:extLst>
          </p:cNvPr>
          <p:cNvSpPr txBox="1"/>
          <p:nvPr userDrawn="1"/>
        </p:nvSpPr>
        <p:spPr>
          <a:xfrm>
            <a:off x="611560" y="260648"/>
            <a:ext cx="2592288" cy="769441"/>
          </a:xfrm>
          <a:prstGeom prst="rect">
            <a:avLst/>
          </a:prstGeom>
          <a:gradFill flip="none" rotWithShape="1">
            <a:gsLst>
              <a:gs pos="0">
                <a:schemeClr val="tx2">
                  <a:shade val="30000"/>
                  <a:satMod val="115000"/>
                </a:schemeClr>
              </a:gs>
              <a:gs pos="50000">
                <a:schemeClr val="tx2">
                  <a:shade val="67500"/>
                  <a:satMod val="115000"/>
                </a:schemeClr>
              </a:gs>
              <a:gs pos="100000">
                <a:schemeClr val="tx2">
                  <a:shade val="100000"/>
                  <a:satMod val="115000"/>
                </a:schemeClr>
              </a:gs>
            </a:gsLst>
            <a:lin ang="18900000" scaled="1"/>
            <a:tileRect/>
          </a:gradFill>
        </p:spPr>
        <p:txBody>
          <a:bodyPr wrap="square" rtlCol="0">
            <a:spAutoFit/>
          </a:bodyPr>
          <a:lstStyle/>
          <a:p>
            <a:r>
              <a:rPr lang="sr-Cyrl-RS" sz="1400" dirty="0">
                <a:solidFill>
                  <a:schemeClr val="bg1"/>
                </a:solidFill>
              </a:rPr>
              <a:t>Република Србија	</a:t>
            </a:r>
            <a:br>
              <a:rPr lang="en-US" sz="1400" dirty="0">
                <a:solidFill>
                  <a:schemeClr val="bg1"/>
                </a:solidFill>
              </a:rPr>
            </a:br>
            <a:r>
              <a:rPr lang="sr-Cyrl-RS" sz="1400" dirty="0">
                <a:solidFill>
                  <a:schemeClr val="bg1"/>
                </a:solidFill>
              </a:rPr>
              <a:t>Министарство финансија</a:t>
            </a:r>
            <a:endParaRPr lang="en-US" sz="1400" dirty="0">
              <a:solidFill>
                <a:schemeClr val="bg1"/>
              </a:solidFill>
            </a:endParaRPr>
          </a:p>
          <a:p>
            <a:r>
              <a:rPr lang="sr-Cyrl-RS" sz="1600" b="1" dirty="0">
                <a:solidFill>
                  <a:schemeClr val="bg1"/>
                </a:solidFill>
              </a:rPr>
              <a:t>ПОРЕСКА УПРАВА</a:t>
            </a:r>
            <a:endParaRPr lang="sr-Latn-RS" sz="1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0706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0946C-3CC8-4989-AFBB-DF533617901C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BACED-DFC3-424F-B909-B4D8E2BAA1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678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0946C-3CC8-4989-AFBB-DF533617901C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BACED-DFC3-424F-B909-B4D8E2BAA1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25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0946C-3CC8-4989-AFBB-DF533617901C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BACED-DFC3-424F-B909-B4D8E2BAA1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604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0946C-3CC8-4989-AFBB-DF533617901C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BACED-DFC3-424F-B909-B4D8E2BAA1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802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0946C-3CC8-4989-AFBB-DF533617901C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BACED-DFC3-424F-B909-B4D8E2BAA1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482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0946C-3CC8-4989-AFBB-DF533617901C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BACED-DFC3-424F-B909-B4D8E2BAA1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7029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0946C-3CC8-4989-AFBB-DF533617901C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BACED-DFC3-424F-B909-B4D8E2BAA1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6499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0946C-3CC8-4989-AFBB-DF533617901C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BACED-DFC3-424F-B909-B4D8E2BAA1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156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r"/>
              <a:t>Кликните да бисте уредили главни стил наслова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r"/>
              <a:t>Кликните да бисте уредили главне стилове текста</a:t>
            </a:r>
          </a:p>
          <a:p>
            <a:pPr lvl="1"/>
            <a:r>
              <a:rPr lang="sr"/>
              <a:t>Други ниво</a:t>
            </a:r>
          </a:p>
          <a:p>
            <a:pPr lvl="2"/>
            <a:r>
              <a:rPr lang="sr"/>
              <a:t>Трећи ниво</a:t>
            </a:r>
          </a:p>
          <a:p>
            <a:pPr lvl="3"/>
            <a:r>
              <a:rPr lang="sr"/>
              <a:t>Четврти ниво</a:t>
            </a:r>
          </a:p>
          <a:p>
            <a:pPr lvl="4"/>
            <a:r>
              <a:rPr lang="sr"/>
              <a:t>Пети ниво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F0946C-3CC8-4989-AFBB-DF533617901C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2BACED-DFC3-424F-B909-B4D8E2BAA1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612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8000">
              <a:schemeClr val="accent1">
                <a:lumMod val="0"/>
                <a:lumOff val="100000"/>
              </a:schemeClr>
            </a:gs>
            <a:gs pos="0">
              <a:schemeClr val="accent1">
                <a:lumMod val="45000"/>
                <a:lumOff val="55000"/>
              </a:schemeClr>
            </a:gs>
            <a:gs pos="23000">
              <a:schemeClr val="accent1">
                <a:lumMod val="30000"/>
                <a:lumOff val="70000"/>
              </a:schemeClr>
            </a:gs>
          </a:gsLst>
          <a:lin ang="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 descr="1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7025" y="1124744"/>
            <a:ext cx="1008112" cy="788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ubtitle 5"/>
          <p:cNvSpPr txBox="1">
            <a:spLocks/>
          </p:cNvSpPr>
          <p:nvPr/>
        </p:nvSpPr>
        <p:spPr>
          <a:xfrm>
            <a:off x="179514" y="1913055"/>
            <a:ext cx="8784974" cy="4226768"/>
          </a:xfrm>
          <a:prstGeom prst="rect">
            <a:avLst/>
          </a:prstGeom>
          <a:effectLst>
            <a:glow>
              <a:schemeClr val="tx2">
                <a:lumMod val="50000"/>
                <a:alpha val="83000"/>
              </a:schemeClr>
            </a:glow>
            <a:outerShdw blurRad="50800" dist="50800" dir="5400000" algn="ctr" rotWithShape="0">
              <a:schemeClr val="tx2">
                <a:lumMod val="60000"/>
                <a:lumOff val="40000"/>
                <a:alpha val="35000"/>
              </a:schemeClr>
            </a:outerShdw>
          </a:effectLst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Font typeface="Arial" pitchFamily="34" charset="0"/>
              <a:buNone/>
            </a:pPr>
            <a:r>
              <a:rPr lang="sr" altLang="en-US" sz="2000" dirty="0">
                <a:solidFill>
                  <a:schemeClr val="tx2">
                    <a:lumMod val="50000"/>
                  </a:schemeClr>
                </a:solidFill>
              </a:rPr>
              <a:t>Република Србија</a:t>
            </a:r>
            <a:endParaRPr lang="sr-Cyrl-RS" altLang="en-US" sz="2000" dirty="0">
              <a:solidFill>
                <a:schemeClr val="tx2">
                  <a:lumMod val="50000"/>
                </a:schemeClr>
              </a:solidFill>
            </a:endParaRPr>
          </a:p>
          <a:p>
            <a:pPr marL="0" indent="0" algn="ctr">
              <a:spcBef>
                <a:spcPts val="0"/>
              </a:spcBef>
              <a:buFont typeface="Arial" pitchFamily="34" charset="0"/>
              <a:buNone/>
            </a:pPr>
            <a:r>
              <a:rPr lang="sr" altLang="en-US" sz="2000" dirty="0">
                <a:solidFill>
                  <a:schemeClr val="tx2">
                    <a:lumMod val="50000"/>
                  </a:schemeClr>
                </a:solidFill>
              </a:rPr>
              <a:t>Министарство финансија</a:t>
            </a:r>
          </a:p>
          <a:p>
            <a:pPr marL="0" indent="0" algn="ctr">
              <a:spcBef>
                <a:spcPts val="0"/>
              </a:spcBef>
              <a:buFont typeface="Arial" pitchFamily="34" charset="0"/>
              <a:buNone/>
            </a:pPr>
            <a:r>
              <a:rPr lang="sr" altLang="en-US" sz="2000" dirty="0">
                <a:solidFill>
                  <a:schemeClr val="tx2">
                    <a:lumMod val="50000"/>
                  </a:schemeClr>
                </a:solidFill>
              </a:rPr>
              <a:t>  Пореска управа </a:t>
            </a:r>
          </a:p>
          <a:p>
            <a:pPr marL="0" indent="0" algn="ctr">
              <a:spcBef>
                <a:spcPts val="0"/>
              </a:spcBef>
              <a:buFont typeface="Arial" pitchFamily="34" charset="0"/>
              <a:buNone/>
            </a:pPr>
            <a:endParaRPr lang="sr-Cyrl-RS" sz="2000" b="1" dirty="0">
              <a:solidFill>
                <a:schemeClr val="tx2">
                  <a:lumMod val="50000"/>
                </a:schemeClr>
              </a:solidFill>
            </a:endParaRPr>
          </a:p>
          <a:p>
            <a:pPr marL="0" indent="0" algn="ctr">
              <a:spcBef>
                <a:spcPts val="0"/>
              </a:spcBef>
              <a:buFont typeface="Arial" pitchFamily="34" charset="0"/>
              <a:buNone/>
            </a:pPr>
            <a:endParaRPr lang="sr-Cyrl-RS" sz="2000" b="1" dirty="0">
              <a:solidFill>
                <a:schemeClr val="tx2">
                  <a:lumMod val="50000"/>
                </a:schemeClr>
              </a:solidFill>
            </a:endParaRPr>
          </a:p>
          <a:p>
            <a:pPr marL="0" indent="0" algn="ctr">
              <a:spcBef>
                <a:spcPts val="0"/>
              </a:spcBef>
              <a:buFont typeface="Arial" pitchFamily="34" charset="0"/>
              <a:buNone/>
            </a:pPr>
            <a:endParaRPr lang="sr-Cyrl-RS" sz="2000" b="1" dirty="0">
              <a:solidFill>
                <a:schemeClr val="tx2">
                  <a:lumMod val="50000"/>
                </a:schemeClr>
              </a:solidFill>
            </a:endParaRPr>
          </a:p>
          <a:p>
            <a:pPr marL="0" indent="0" algn="ctr">
              <a:spcBef>
                <a:spcPts val="0"/>
              </a:spcBef>
              <a:buFont typeface="Arial" pitchFamily="34" charset="0"/>
              <a:buNone/>
            </a:pPr>
            <a:r>
              <a:rPr lang="sr-Latn-RS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sr-Cyrl-RS" b="1" dirty="0">
                <a:solidFill>
                  <a:schemeClr val="accent1">
                    <a:lumMod val="50000"/>
                  </a:schemeClr>
                </a:solidFill>
              </a:rPr>
              <a:t>СТАТУС РЕФОРМСКИХ АКТИВНОСТИ </a:t>
            </a:r>
          </a:p>
          <a:p>
            <a:pPr marL="0" indent="0" algn="ctr">
              <a:spcBef>
                <a:spcPts val="0"/>
              </a:spcBef>
              <a:buFont typeface="Arial" pitchFamily="34" charset="0"/>
              <a:buNone/>
            </a:pPr>
            <a:r>
              <a:rPr lang="sr-Cyrl-RS" b="1" dirty="0">
                <a:solidFill>
                  <a:schemeClr val="accent1">
                    <a:lumMod val="50000"/>
                  </a:schemeClr>
                </a:solidFill>
              </a:rPr>
              <a:t>У </a:t>
            </a:r>
            <a:r>
              <a:rPr lang="sr" b="1" dirty="0">
                <a:solidFill>
                  <a:schemeClr val="accent1">
                    <a:lumMod val="50000"/>
                  </a:schemeClr>
                </a:solidFill>
              </a:rPr>
              <a:t>ПОРЕСК</a:t>
            </a:r>
            <a:r>
              <a:rPr lang="sr-Cyrl-RS" b="1" dirty="0">
                <a:solidFill>
                  <a:schemeClr val="accent1">
                    <a:lumMod val="50000"/>
                  </a:schemeClr>
                </a:solidFill>
              </a:rPr>
              <a:t>ОЈ</a:t>
            </a:r>
            <a:r>
              <a:rPr lang="sr" b="1" dirty="0">
                <a:solidFill>
                  <a:schemeClr val="accent1">
                    <a:lumMod val="50000"/>
                  </a:schemeClr>
                </a:solidFill>
              </a:rPr>
              <a:t> УПРАВ</a:t>
            </a:r>
            <a:r>
              <a:rPr lang="sr-Cyrl-RS" b="1" dirty="0">
                <a:solidFill>
                  <a:schemeClr val="accent1">
                    <a:lumMod val="50000"/>
                  </a:schemeClr>
                </a:solidFill>
              </a:rPr>
              <a:t>И</a:t>
            </a:r>
            <a:endParaRPr lang="sr" b="1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 algn="ctr">
              <a:spcBef>
                <a:spcPts val="0"/>
              </a:spcBef>
              <a:buFont typeface="Arial" pitchFamily="34" charset="0"/>
              <a:buNone/>
            </a:pPr>
            <a:r>
              <a:rPr lang="sr" b="1" dirty="0">
                <a:solidFill>
                  <a:schemeClr val="accent1">
                    <a:lumMod val="50000"/>
                  </a:schemeClr>
                </a:solidFill>
              </a:rPr>
              <a:t>РЕПУБЛИКЕ СРБИЈЕ</a:t>
            </a:r>
          </a:p>
          <a:p>
            <a:pPr marL="0" indent="0" algn="ctr">
              <a:spcBef>
                <a:spcPts val="0"/>
              </a:spcBef>
              <a:buFont typeface="Arial" pitchFamily="34" charset="0"/>
              <a:buNone/>
            </a:pPr>
            <a:endParaRPr lang="sr-Cyrl-RS" sz="2000" b="1" dirty="0">
              <a:solidFill>
                <a:schemeClr val="tx2">
                  <a:lumMod val="50000"/>
                </a:schemeClr>
              </a:solidFill>
            </a:endParaRPr>
          </a:p>
          <a:p>
            <a:pPr marL="0" indent="0" algn="ctr">
              <a:spcBef>
                <a:spcPts val="0"/>
              </a:spcBef>
              <a:buFont typeface="Arial" pitchFamily="34" charset="0"/>
              <a:buNone/>
            </a:pPr>
            <a:endParaRPr lang="sr-Cyrl-RS" sz="2000" b="1" dirty="0">
              <a:solidFill>
                <a:schemeClr val="tx2">
                  <a:lumMod val="50000"/>
                </a:schemeClr>
              </a:solidFill>
            </a:endParaRPr>
          </a:p>
          <a:p>
            <a:pPr marL="0" indent="0" algn="ctr">
              <a:spcBef>
                <a:spcPts val="0"/>
              </a:spcBef>
              <a:buFont typeface="Arial" pitchFamily="34" charset="0"/>
              <a:buNone/>
            </a:pPr>
            <a:r>
              <a:rPr lang="sr" sz="2000" dirty="0">
                <a:solidFill>
                  <a:schemeClr val="tx2">
                    <a:lumMod val="50000"/>
                  </a:schemeClr>
                </a:solidFill>
              </a:rPr>
              <a:t>Београд, 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</a:rPr>
              <a:t>O</a:t>
            </a:r>
            <a:r>
              <a:rPr lang="sr-Cyrl-RS" sz="2000" dirty="0">
                <a:solidFill>
                  <a:schemeClr val="tx2">
                    <a:lumMod val="50000"/>
                  </a:schemeClr>
                </a:solidFill>
              </a:rPr>
              <a:t>ктобар</a:t>
            </a:r>
            <a:r>
              <a:rPr lang="sr" sz="2000" dirty="0">
                <a:solidFill>
                  <a:schemeClr val="tx2">
                    <a:lumMod val="50000"/>
                  </a:schemeClr>
                </a:solidFill>
              </a:rPr>
              <a:t> 202</a:t>
            </a:r>
            <a:r>
              <a:rPr lang="sr-Latn-RS" sz="2000" dirty="0">
                <a:solidFill>
                  <a:schemeClr val="tx2">
                    <a:lumMod val="50000"/>
                  </a:schemeClr>
                </a:solidFill>
              </a:rPr>
              <a:t>5</a:t>
            </a:r>
            <a:r>
              <a:rPr lang="sr-Cyrl-RS" sz="2000" dirty="0">
                <a:solidFill>
                  <a:schemeClr val="tx2">
                    <a:lumMod val="50000"/>
                  </a:schemeClr>
                </a:solidFill>
              </a:rPr>
              <a:t>.</a:t>
            </a:r>
            <a:endParaRPr lang="sr" sz="20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13498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8000">
              <a:schemeClr val="accent1">
                <a:lumMod val="0"/>
                <a:lumOff val="100000"/>
              </a:schemeClr>
            </a:gs>
            <a:gs pos="0">
              <a:schemeClr val="accent1">
                <a:lumMod val="45000"/>
                <a:lumOff val="55000"/>
              </a:schemeClr>
            </a:gs>
            <a:gs pos="23000">
              <a:schemeClr val="accent1">
                <a:lumMod val="30000"/>
                <a:lumOff val="70000"/>
              </a:schemeClr>
            </a:gs>
          </a:gsLst>
          <a:lin ang="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987824" y="260648"/>
            <a:ext cx="56124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r-Cyrl-RS" sz="2000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УСВОЈЕНА ДОКУМЕНТА</a:t>
            </a:r>
          </a:p>
          <a:p>
            <a:pPr algn="ctr"/>
            <a:r>
              <a:rPr lang="sr-Cyrl-RS" sz="2000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Дизајн пословних процеса</a:t>
            </a:r>
            <a:endParaRPr lang="sr" sz="2000" b="1" dirty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9A1EFEF-4C0B-DA26-05BC-EDAE6A7DA04F}"/>
              </a:ext>
            </a:extLst>
          </p:cNvPr>
          <p:cNvSpPr txBox="1">
            <a:spLocks/>
          </p:cNvSpPr>
          <p:nvPr/>
        </p:nvSpPr>
        <p:spPr>
          <a:xfrm>
            <a:off x="35496" y="1340768"/>
            <a:ext cx="9001000" cy="5328592"/>
          </a:xfrm>
          <a:prstGeom prst="rect">
            <a:avLst/>
          </a:prstGeom>
          <a:noFill/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r-Cyrl-RS" sz="180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Дизајн пословних процеса са прилозима и презентацијама од 14.11.2023.године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r-Cyrl-RS" sz="1800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r-Cyrl-RS" sz="18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овом докумену дата је структура и међузависност пословних процеса и преглед              основних начела пословног модела ПУРС: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8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ПОБ је партнер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Заснованост на анализи ризика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Целовит поглед на процесе и њихову међузависност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Целовит поглед на услугу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Хијерархија циљева 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Јасна задужења одговорности и надлежности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Управљање квалитетом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Управљање подацима 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Аутоматизација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Дигитализација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Документованост 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Транспарентност</a:t>
            </a:r>
          </a:p>
        </p:txBody>
      </p:sp>
    </p:spTree>
    <p:extLst>
      <p:ext uri="{BB962C8B-B14F-4D97-AF65-F5344CB8AC3E}">
        <p14:creationId xmlns:p14="http://schemas.microsoft.com/office/powerpoint/2010/main" val="18988968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8000">
              <a:schemeClr val="accent1">
                <a:lumMod val="0"/>
                <a:lumOff val="100000"/>
              </a:schemeClr>
            </a:gs>
            <a:gs pos="0">
              <a:schemeClr val="accent1">
                <a:lumMod val="45000"/>
                <a:lumOff val="55000"/>
              </a:schemeClr>
            </a:gs>
            <a:gs pos="23000">
              <a:schemeClr val="accent1">
                <a:lumMod val="30000"/>
                <a:lumOff val="70000"/>
              </a:schemeClr>
            </a:gs>
          </a:gsLst>
          <a:lin ang="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987824" y="260648"/>
            <a:ext cx="56124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r-Cyrl-RS" sz="2000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УСВОЈЕНА ДОКУМЕНТА</a:t>
            </a:r>
          </a:p>
          <a:p>
            <a:pPr algn="ctr"/>
            <a:r>
              <a:rPr lang="sr-Cyrl-RS" sz="2000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Дизајн пословних процеса</a:t>
            </a:r>
            <a:endParaRPr lang="sr" sz="2000" b="1" dirty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9A1EFEF-4C0B-DA26-05BC-EDAE6A7DA04F}"/>
              </a:ext>
            </a:extLst>
          </p:cNvPr>
          <p:cNvSpPr txBox="1">
            <a:spLocks/>
          </p:cNvSpPr>
          <p:nvPr/>
        </p:nvSpPr>
        <p:spPr>
          <a:xfrm>
            <a:off x="35496" y="1340768"/>
            <a:ext cx="9001000" cy="5328592"/>
          </a:xfrm>
          <a:prstGeom prst="rect">
            <a:avLst/>
          </a:prstGeom>
          <a:noFill/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Опште пословне претпоставке за спровођење редизајнираних пословних процеса: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8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ПУРС је усвојила и примењује сва правила 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е-пословања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ru-RU" sz="18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 свим релевантним партнерским институцијама је успостављена                                   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електронска комуникација 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кроз одговарајуће веб сервисе, а на основу дефинисаних техничких протокола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ru-RU" sz="18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Успостављен је интегрисани систем за управљање документима (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СУД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и за управљање предметима (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СУП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ru-RU" sz="18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Претпоставка о одговарајућој расположивости 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људских ресурса 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подразумева да ће у фази припреме и увођења у примену редизајнираних пословних процеса, као и њихове примене, ПУРС моћи да за ове послове ангажује довољан број запослених потребних стручности и знања, као и да ће успети да обезбеди одговарајући развој људских ресурса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lang="ru-RU" sz="18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75763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8000">
              <a:schemeClr val="accent1">
                <a:lumMod val="0"/>
                <a:lumOff val="100000"/>
              </a:schemeClr>
            </a:gs>
            <a:gs pos="0">
              <a:schemeClr val="accent1">
                <a:lumMod val="45000"/>
                <a:lumOff val="55000"/>
              </a:schemeClr>
            </a:gs>
            <a:gs pos="23000">
              <a:schemeClr val="accent1">
                <a:lumMod val="30000"/>
                <a:lumOff val="70000"/>
              </a:schemeClr>
            </a:gs>
          </a:gsLst>
          <a:lin ang="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987824" y="260648"/>
            <a:ext cx="56124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r-Cyrl-RS" sz="2000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НОВИ ПОСЛОВНИ МОДЕЛ</a:t>
            </a:r>
          </a:p>
          <a:p>
            <a:pPr algn="ctr"/>
            <a:r>
              <a:rPr lang="sr-Cyrl-RS" sz="2000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Кључне новине</a:t>
            </a:r>
            <a:endParaRPr lang="sr" sz="2000" b="1" dirty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9A1EFEF-4C0B-DA26-05BC-EDAE6A7DA04F}"/>
              </a:ext>
            </a:extLst>
          </p:cNvPr>
          <p:cNvSpPr txBox="1">
            <a:spLocks/>
          </p:cNvSpPr>
          <p:nvPr/>
        </p:nvSpPr>
        <p:spPr>
          <a:xfrm>
            <a:off x="71500" y="1196752"/>
            <a:ext cx="9001000" cy="5472608"/>
          </a:xfrm>
          <a:prstGeom prst="rect">
            <a:avLst/>
          </a:prstGeom>
          <a:noFill/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Један рачун за динарска плаћања, могућност плаћања из иностранства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ru-RU" sz="8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Врсте уплата (опредељена и неопредељена); општа и ПДВ преплата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ru-RU" sz="8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Једнообразна додела идентификатора задужења и уплате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ru-RU" sz="8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Правила распоређивања уплате – редослед намирења и правила раскњижавања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ru-RU" sz="8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Књижење свих врста промена у реалном времену и субаналитичка евиденција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ru-RU" sz="8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Обједињено управљање пореским ризиком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ru-RU" sz="8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Укидање месне надлежности 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ru-RU" sz="8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Потпун обухват свих типова ПОБ у Регистру и додела ПИБ свим ПОБ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ru-RU" sz="8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Унифициране ПП, унапред попуњена ПП и подршка ПОБ у попуњавању ПП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ru-RU" sz="8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Индивидуализован порески календар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ru-RU" sz="8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Лични порески налог – јединствена тачка комуникације ПОБ и ПУРС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ru-RU" sz="8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Аутоматизација и повезаност процеса кроз аутоматске процедуре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ru-RU" sz="8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Успостављање Централне канцеларије за међународну размену информација</a:t>
            </a:r>
          </a:p>
        </p:txBody>
      </p:sp>
    </p:spTree>
    <p:extLst>
      <p:ext uri="{BB962C8B-B14F-4D97-AF65-F5344CB8AC3E}">
        <p14:creationId xmlns:p14="http://schemas.microsoft.com/office/powerpoint/2010/main" val="39673051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8000">
              <a:schemeClr val="accent1">
                <a:lumMod val="0"/>
                <a:lumOff val="100000"/>
              </a:schemeClr>
            </a:gs>
            <a:gs pos="0">
              <a:schemeClr val="accent1">
                <a:lumMod val="45000"/>
                <a:lumOff val="55000"/>
              </a:schemeClr>
            </a:gs>
            <a:gs pos="23000">
              <a:schemeClr val="accent1">
                <a:lumMod val="30000"/>
                <a:lumOff val="70000"/>
              </a:schemeClr>
            </a:gs>
          </a:gsLst>
          <a:lin ang="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27784" y="260648"/>
            <a:ext cx="644471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r-Cyrl-RS" sz="2000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УСВОЈЕНА ДОКУМЕНТА</a:t>
            </a:r>
          </a:p>
          <a:p>
            <a:pPr algn="ctr"/>
            <a:r>
              <a:rPr lang="sr-Cyrl-RS" sz="2000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План имплементације Новог пословног модела</a:t>
            </a:r>
            <a:endParaRPr lang="sr" sz="2000" b="1" dirty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9A1EFEF-4C0B-DA26-05BC-EDAE6A7DA04F}"/>
              </a:ext>
            </a:extLst>
          </p:cNvPr>
          <p:cNvSpPr txBox="1">
            <a:spLocks/>
          </p:cNvSpPr>
          <p:nvPr/>
        </p:nvSpPr>
        <p:spPr>
          <a:xfrm>
            <a:off x="287452" y="1340768"/>
            <a:ext cx="8605028" cy="4320480"/>
          </a:xfrm>
          <a:prstGeom prst="rect">
            <a:avLst/>
          </a:prstGeom>
          <a:noFill/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План увођења новог пословног модела ПУРС  са акционим планом од 15.09.2023.године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ru-RU" sz="18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ru-RU" sz="18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ru-RU" sz="18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Циљеви спровођења Пројекта НПМ су: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lang="ru-RU" sz="18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испуњавање предуслова за увођење пословних правила НПМ која 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не зависе од ИКТ подршке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ru-RU" sz="18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ru-RU" sz="180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обезбеђивање 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прецизних 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информација/улазних докумената за успостављање одговарајуће ИКТ 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подршке пословним правилима НПМ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ru-RU" sz="18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ru-RU" sz="180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примена 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пословних правила НПМ у пословању ПУРС</a:t>
            </a:r>
          </a:p>
        </p:txBody>
      </p:sp>
    </p:spTree>
    <p:extLst>
      <p:ext uri="{BB962C8B-B14F-4D97-AF65-F5344CB8AC3E}">
        <p14:creationId xmlns:p14="http://schemas.microsoft.com/office/powerpoint/2010/main" val="23540115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8000">
              <a:schemeClr val="accent1">
                <a:lumMod val="0"/>
                <a:lumOff val="100000"/>
              </a:schemeClr>
            </a:gs>
            <a:gs pos="0">
              <a:schemeClr val="accent1">
                <a:lumMod val="45000"/>
                <a:lumOff val="55000"/>
              </a:schemeClr>
            </a:gs>
            <a:gs pos="23000">
              <a:schemeClr val="accent1">
                <a:lumMod val="30000"/>
                <a:lumOff val="70000"/>
              </a:schemeClr>
            </a:gs>
          </a:gsLst>
          <a:lin ang="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27784" y="260648"/>
            <a:ext cx="644471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r-Cyrl-RS" sz="2000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Нови пословни модел (НПМ)</a:t>
            </a:r>
          </a:p>
          <a:p>
            <a:pPr algn="ctr"/>
            <a:r>
              <a:rPr lang="sr-Cyrl-RS" sz="2000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Задаци</a:t>
            </a:r>
            <a:endParaRPr lang="sr" sz="2000" b="1" dirty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9A1EFEF-4C0B-DA26-05BC-EDAE6A7DA04F}"/>
              </a:ext>
            </a:extLst>
          </p:cNvPr>
          <p:cNvSpPr txBox="1">
            <a:spLocks/>
          </p:cNvSpPr>
          <p:nvPr/>
        </p:nvSpPr>
        <p:spPr>
          <a:xfrm>
            <a:off x="287452" y="1484784"/>
            <a:ext cx="8605028" cy="4320480"/>
          </a:xfrm>
          <a:prstGeom prst="rect">
            <a:avLst/>
          </a:prstGeom>
          <a:noFill/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Остваривање циљева спровођења Пројекта НПМ подразумева извршавање задатака који се групишу у три области: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lang="ru-RU" sz="18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lang="ru-RU" sz="18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ru-RU" sz="180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Измене прописа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припрема нацрта потребних измена прописа и праћење њиховог усвајања од стране надлежног доносиоца 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ru-RU" sz="18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ru-RU" sz="180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Сређивање постојећих евиденција 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припрема и примена решења за успостављање тачности и ажурност постојећих евиденција, пре свега у ЈРПО и ПОР 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ru-RU" sz="18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ru-RU" sz="180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Пословна правила 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утврђивање и успостављање пословних правила за примену новог дизајна процеса, укључујући и утврђивање правила за СУД и СУП заједничких за све поступке, као и правила преласка са старог на нови дизајн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841539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8000">
              <a:schemeClr val="accent1">
                <a:lumMod val="0"/>
                <a:lumOff val="100000"/>
              </a:schemeClr>
            </a:gs>
            <a:gs pos="0">
              <a:schemeClr val="accent1">
                <a:lumMod val="45000"/>
                <a:lumOff val="55000"/>
              </a:schemeClr>
            </a:gs>
            <a:gs pos="23000">
              <a:schemeClr val="accent1">
                <a:lumMod val="30000"/>
                <a:lumOff val="70000"/>
              </a:schemeClr>
            </a:gs>
          </a:gsLst>
          <a:lin ang="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27784" y="260648"/>
            <a:ext cx="644471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r-Cyrl-RS" sz="2000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Нови пословни модел (НПМ)</a:t>
            </a:r>
          </a:p>
          <a:p>
            <a:pPr algn="ctr"/>
            <a:r>
              <a:rPr lang="sr-Cyrl-RS" sz="2000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Задаци и потпројекти</a:t>
            </a:r>
            <a:endParaRPr lang="sr" sz="2000" b="1" dirty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9A1EFEF-4C0B-DA26-05BC-EDAE6A7DA04F}"/>
              </a:ext>
            </a:extLst>
          </p:cNvPr>
          <p:cNvSpPr txBox="1">
            <a:spLocks/>
          </p:cNvSpPr>
          <p:nvPr/>
        </p:nvSpPr>
        <p:spPr>
          <a:xfrm>
            <a:off x="287452" y="1124744"/>
            <a:ext cx="8605028" cy="5544616"/>
          </a:xfrm>
          <a:prstGeom prst="rect">
            <a:avLst/>
          </a:prstGeom>
          <a:noFill/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циљу извршења задатака  формирано је седам група потпројеката: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lang="ru-RU" sz="18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Измена прописа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ru-RU" sz="10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Сређивање евиденција 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ru-RU" sz="10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Пословна правила за процесе пореске пословне инфраструктуре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ru-RU" sz="10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Утврђивање правила за СУД(систем управљања документима) И СУП(систем управљања предметима) и утврђивање пословних правила за наплату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ru-RU" sz="10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Утврђивање пословних правила процеса Управљања пореским ризиком, Контрола, Истраге и активности МРИ  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ru-RU" sz="10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Потпројекти процеса Услуге ПОБ 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ru-RU" sz="10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Сарадња са партнерским установама 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lang="ru-RU" sz="18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 оквиру сваке групе предвиђено је формирање радних тимова (45) за рад на потпројектима који имају јасно дефинисане  циљеве, задатке, резултате и временски оквир за извршење.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lang="ru-RU" sz="18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93783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8000">
              <a:schemeClr val="accent1">
                <a:lumMod val="0"/>
                <a:lumOff val="100000"/>
              </a:schemeClr>
            </a:gs>
            <a:gs pos="0">
              <a:schemeClr val="accent1">
                <a:lumMod val="45000"/>
                <a:lumOff val="55000"/>
              </a:schemeClr>
            </a:gs>
            <a:gs pos="23000">
              <a:schemeClr val="accent1">
                <a:lumMod val="30000"/>
                <a:lumOff val="70000"/>
              </a:schemeClr>
            </a:gs>
          </a:gsLst>
          <a:lin ang="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987824" y="383756"/>
            <a:ext cx="561246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r-Cyrl-RS" sz="2000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Готово комерцијално решење (</a:t>
            </a:r>
            <a:r>
              <a:rPr lang="sr-Latn-RS" sz="2000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COTS)</a:t>
            </a:r>
            <a:endParaRPr lang="sr" sz="2000" b="1" dirty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9A1EFEF-4C0B-DA26-05BC-EDAE6A7DA04F}"/>
              </a:ext>
            </a:extLst>
          </p:cNvPr>
          <p:cNvSpPr txBox="1">
            <a:spLocks/>
          </p:cNvSpPr>
          <p:nvPr/>
        </p:nvSpPr>
        <p:spPr>
          <a:xfrm>
            <a:off x="251520" y="1597243"/>
            <a:ext cx="8640960" cy="4450632"/>
          </a:xfrm>
          <a:prstGeom prst="rect">
            <a:avLst/>
          </a:prstGeom>
          <a:noFill/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Поступак набавке готовог комерцијалног решења (ЦОТС) покренут у складу са правилима Светске банке у 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октобру 2022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године и то као двофазни поступак.</a:t>
            </a:r>
          </a:p>
          <a:p>
            <a:pPr>
              <a:spcBef>
                <a:spcPts val="0"/>
              </a:spcBef>
            </a:pPr>
            <a:endParaRPr lang="sr-Latn-RS" sz="18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endParaRPr lang="ru-RU" sz="18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првој фази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објављен је јавни позив на који се одазвало девет понуђача. Евалуациона комисија је оценила и рангирала приспеле понуде и одабрала четири понуђача у поступку иницијалне селекције.</a:t>
            </a:r>
          </a:p>
          <a:p>
            <a:pPr>
              <a:spcBef>
                <a:spcPts val="0"/>
              </a:spcBef>
            </a:pPr>
            <a:endParaRPr lang="sr-Latn-RS" sz="18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endParaRPr lang="ru-RU" sz="18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оквиру 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друге фазе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Одбор за спровођење програма трансформације Пореске управе 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у јуну 2023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године, донео је одлуку о прихватању финалне верзије документа 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Захтева за понуду 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након чега је  достављен понуђачима ЦОТС који су прошли процедуру иницијалне селекције, са роком за подношење понуда.</a:t>
            </a:r>
            <a:endParaRPr lang="sr-Latn-RS" sz="18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endParaRPr lang="ru-RU" sz="18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82813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8000">
              <a:schemeClr val="accent1">
                <a:lumMod val="0"/>
                <a:lumOff val="100000"/>
              </a:schemeClr>
            </a:gs>
            <a:gs pos="0">
              <a:schemeClr val="accent1">
                <a:lumMod val="45000"/>
                <a:lumOff val="55000"/>
              </a:schemeClr>
            </a:gs>
            <a:gs pos="23000">
              <a:schemeClr val="accent1">
                <a:lumMod val="30000"/>
                <a:lumOff val="70000"/>
              </a:schemeClr>
            </a:gs>
          </a:gsLst>
          <a:lin ang="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71800" y="367997"/>
            <a:ext cx="561246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r-Cyrl-RS" sz="2000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Готово комерцијално решење (</a:t>
            </a:r>
            <a:r>
              <a:rPr lang="sr-Latn-RS" sz="2000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COTS)</a:t>
            </a:r>
            <a:endParaRPr lang="sr" sz="2000" b="1" dirty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9A1EFEF-4C0B-DA26-05BC-EDAE6A7DA04F}"/>
              </a:ext>
            </a:extLst>
          </p:cNvPr>
          <p:cNvSpPr txBox="1">
            <a:spLocks/>
          </p:cNvSpPr>
          <p:nvPr/>
        </p:nvSpPr>
        <p:spPr>
          <a:xfrm>
            <a:off x="251520" y="1628800"/>
            <a:ext cx="8640960" cy="4450632"/>
          </a:xfrm>
          <a:prstGeom prst="rect">
            <a:avLst/>
          </a:prstGeom>
          <a:noFill/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Након извршене 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евалуације техничког и финансијског дела 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понуде сваког од три понуђача који су доставили понуде и формирања коначне ранг листе, Евалуациона комисија је предложила 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обуставу поступка 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набавке готовог комерцијалног решења.</a:t>
            </a:r>
          </a:p>
          <a:p>
            <a:pPr>
              <a:spcBef>
                <a:spcPts val="0"/>
              </a:spcBef>
            </a:pPr>
            <a:endParaRPr lang="sr-Latn-RS" sz="18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Светска банка је дала сагласност на достављени предлог, чиме је формално обустављен поступак набавке готовог комерцијалног решења.</a:t>
            </a:r>
          </a:p>
          <a:p>
            <a:pPr>
              <a:spcBef>
                <a:spcPts val="0"/>
              </a:spcBef>
            </a:pPr>
            <a:endParaRPr lang="sr-Latn-RS" sz="18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sr-Cyrl-RS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</a:t>
            </a:r>
            <a:r>
              <a:rPr lang="sr-Cyrl-RS" sz="18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септембру </a:t>
            </a:r>
            <a:r>
              <a:rPr lang="sr-Cyrl-RS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2024 године завршена је 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израда новог  Захтева за понуду (РФП) потенцијалним добављачима. 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Нови тендер 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 набавку готовог комерцијалног решења  објављен је  у </a:t>
            </a:r>
            <a:r>
              <a:rPr lang="ru-RU" sz="18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октобру 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2024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године.</a:t>
            </a:r>
          </a:p>
          <a:p>
            <a:pPr marL="0" indent="0">
              <a:spcBef>
                <a:spcPts val="0"/>
              </a:spcBef>
              <a:buNone/>
            </a:pPr>
            <a:endParaRPr lang="ru-RU" sz="18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</a:t>
            </a:r>
            <a:r>
              <a:rPr lang="ru-RU" sz="18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априлу  2025.године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након извршене 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евалуације техничког и финансијског дела 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понуде сваког од два  понуђача који су доставили понуде, Евалуциона комисија донела је одлуку о избору најбољег понуђача ( </a:t>
            </a:r>
            <a:r>
              <a:rPr lang="sr-Latn-RS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FAST Enterprises)</a:t>
            </a:r>
            <a:endParaRPr lang="sr-Cyrl-RS" sz="18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endParaRPr lang="sr-Cyrl-RS" sz="18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endParaRPr lang="sr-Cyrl-RS" sz="18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endParaRPr lang="sr-Latn-RS" sz="18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endParaRPr lang="ru-RU" sz="18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26599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1D2B90F0-EF52-AE59-B1D4-AF7843855523}"/>
              </a:ext>
            </a:extLst>
          </p:cNvPr>
          <p:cNvSpPr txBox="1"/>
          <p:nvPr/>
        </p:nvSpPr>
        <p:spPr>
          <a:xfrm>
            <a:off x="539552" y="1412776"/>
            <a:ext cx="8064896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sr-Cyrl-R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Након  усвајање Закона о потврђивању Споразума о зајму( Додатно финансирање пројекта модернизација пореске администрације) између Републике Србије и Међународне банке за обнову и развој, крајем </a:t>
            </a:r>
            <a:r>
              <a:rPr lang="sr-Cyrl-RS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октобра 2025.године очекује се потписивање уговора са изабраним </a:t>
            </a:r>
            <a:r>
              <a:rPr lang="sr-Cyrl-R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понуђачем</a:t>
            </a:r>
            <a:endParaRPr lang="ru-RU" sz="18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78267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8000">
              <a:schemeClr val="accent1">
                <a:lumMod val="0"/>
                <a:lumOff val="100000"/>
              </a:schemeClr>
            </a:gs>
            <a:gs pos="0">
              <a:schemeClr val="accent1">
                <a:lumMod val="45000"/>
                <a:lumOff val="55000"/>
              </a:schemeClr>
            </a:gs>
            <a:gs pos="23000">
              <a:schemeClr val="accent1">
                <a:lumMod val="30000"/>
                <a:lumOff val="70000"/>
              </a:schemeClr>
            </a:gs>
          </a:gsLst>
          <a:lin ang="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987824" y="383756"/>
            <a:ext cx="561246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r-Cyrl-RS" sz="2000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БУДУЋА ОРГАНИЗАЦИОНА СТРУКТУРА</a:t>
            </a:r>
            <a:endParaRPr lang="sr" sz="2000" b="1" dirty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9A1EFEF-4C0B-DA26-05BC-EDAE6A7DA04F}"/>
              </a:ext>
            </a:extLst>
          </p:cNvPr>
          <p:cNvSpPr txBox="1">
            <a:spLocks/>
          </p:cNvSpPr>
          <p:nvPr/>
        </p:nvSpPr>
        <p:spPr>
          <a:xfrm>
            <a:off x="251520" y="1642664"/>
            <a:ext cx="8640960" cy="4810672"/>
          </a:xfrm>
          <a:prstGeom prst="rect">
            <a:avLst/>
          </a:prstGeom>
          <a:noFill/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ru-RU" sz="180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Избор будуће организационе структуре ПУРС зависи од степена испуњених     пословних и правних претпоставки и динамике њиховог испуњавања.</a:t>
            </a:r>
          </a:p>
          <a:p>
            <a:pPr marL="0" indent="0">
              <a:spcBef>
                <a:spcPts val="0"/>
              </a:spcBef>
              <a:buNone/>
            </a:pPr>
            <a:endParaRPr lang="ru-RU" sz="1800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ru-RU" sz="1800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Будућа организациона структура ПУРС заснива се на:</a:t>
            </a:r>
          </a:p>
          <a:p>
            <a:pPr>
              <a:spcBef>
                <a:spcPts val="0"/>
              </a:spcBef>
            </a:pPr>
            <a:endParaRPr lang="ru-RU" sz="18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опредељењу ПУРС за 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функционално централизовану 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организацију </a:t>
            </a:r>
          </a:p>
          <a:p>
            <a:pPr>
              <a:spcBef>
                <a:spcPts val="0"/>
              </a:spcBef>
            </a:pPr>
            <a:endParaRPr lang="ru-RU" sz="18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80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дизајну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пословних процеса </a:t>
            </a:r>
          </a:p>
          <a:p>
            <a:pPr>
              <a:spcBef>
                <a:spcPts val="0"/>
              </a:spcBef>
            </a:pPr>
            <a:endParaRPr lang="ru-RU" sz="18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80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међузависности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односа пословних процеса и функција</a:t>
            </a:r>
          </a:p>
          <a:p>
            <a:pPr>
              <a:spcBef>
                <a:spcPts val="0"/>
              </a:spcBef>
            </a:pPr>
            <a:endParaRPr lang="ru-RU" sz="18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одговарајућа расположивост 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људских ресурса</a:t>
            </a:r>
          </a:p>
          <a:p>
            <a:pPr>
              <a:spcBef>
                <a:spcPts val="0"/>
              </a:spcBef>
            </a:pPr>
            <a:endParaRPr lang="ru-RU" sz="18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80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ИКТ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подршка</a:t>
            </a:r>
          </a:p>
        </p:txBody>
      </p:sp>
    </p:spTree>
    <p:extLst>
      <p:ext uri="{BB962C8B-B14F-4D97-AF65-F5344CB8AC3E}">
        <p14:creationId xmlns:p14="http://schemas.microsoft.com/office/powerpoint/2010/main" val="530384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8000">
              <a:schemeClr val="accent1">
                <a:lumMod val="0"/>
                <a:lumOff val="100000"/>
              </a:schemeClr>
            </a:gs>
            <a:gs pos="0">
              <a:schemeClr val="accent1">
                <a:lumMod val="45000"/>
                <a:lumOff val="55000"/>
              </a:schemeClr>
            </a:gs>
            <a:gs pos="23000">
              <a:schemeClr val="accent1">
                <a:lumMod val="30000"/>
                <a:lumOff val="70000"/>
              </a:schemeClr>
            </a:gs>
          </a:gsLst>
          <a:lin ang="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135998" y="303039"/>
            <a:ext cx="561246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r-Cyrl-R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Програм трансформације</a:t>
            </a:r>
            <a:endParaRPr lang="sr" sz="2000" dirty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2E6CECA-B6E0-3ADC-0F2A-CA193A6DF132}"/>
              </a:ext>
            </a:extLst>
          </p:cNvPr>
          <p:cNvSpPr/>
          <p:nvPr/>
        </p:nvSpPr>
        <p:spPr>
          <a:xfrm>
            <a:off x="179512" y="1988840"/>
            <a:ext cx="8650433" cy="34692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sr-Cyrl-RS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Ц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иљ реформе Пореске управе је  изградња </a:t>
            </a:r>
            <a:r>
              <a:rPr lang="sr-Cyrl-RS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савремена пореска администрација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као  модерне и ефикасне институције </a:t>
            </a:r>
            <a:r>
              <a:rPr lang="sr-Cyrl-RS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у складу са најбољом међународном праксом.</a:t>
            </a:r>
          </a:p>
          <a:p>
            <a:pPr marL="457200" algn="just">
              <a:lnSpc>
                <a:spcPct val="107000"/>
              </a:lnSpc>
            </a:pPr>
            <a:endParaRPr lang="sr-Cyrl-RS" dirty="0">
              <a:solidFill>
                <a:schemeClr val="tx2"/>
              </a:solidFill>
              <a:cs typeface="Arial" panose="020B0604020202020204" pitchFamily="34" charset="0"/>
            </a:endParaRPr>
          </a:p>
          <a:p>
            <a:pPr lvl="1">
              <a:lnSpc>
                <a:spcPct val="107000"/>
              </a:lnSpc>
            </a:pPr>
            <a:endParaRPr lang="sr-Latn-RS" dirty="0">
              <a:solidFill>
                <a:schemeClr val="tx2"/>
              </a:solidFill>
              <a:cs typeface="Arial" panose="020B0604020202020204" pitchFamily="34" charset="0"/>
            </a:endParaRPr>
          </a:p>
          <a:p>
            <a:pPr lvl="1">
              <a:lnSpc>
                <a:spcPct val="107000"/>
              </a:lnSpc>
            </a:pP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Правац и пут реформе дефинисао је:</a:t>
            </a:r>
          </a:p>
          <a:p>
            <a:pPr marL="742950" lvl="1" indent="-285750">
              <a:lnSpc>
                <a:spcPct val="107000"/>
              </a:lnSpc>
              <a:buFont typeface="Wingdings" panose="05000000000000000000" pitchFamily="2" charset="2"/>
              <a:buChar char="§"/>
            </a:pPr>
            <a:endParaRPr lang="ru-RU" sz="16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lnSpc>
                <a:spcPct val="107000"/>
              </a:lnSpc>
              <a:buFont typeface="Wingdings" panose="05000000000000000000" pitchFamily="2" charset="2"/>
              <a:buChar char="§"/>
            </a:pPr>
            <a:r>
              <a:rPr lang="sr-Cyrl-RS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Програм трансформације Пореске управе за период 2015.-2020.године</a:t>
            </a:r>
          </a:p>
          <a:p>
            <a:pPr marL="742950" lvl="1" indent="-285750">
              <a:lnSpc>
                <a:spcPct val="107000"/>
              </a:lnSpc>
              <a:buFont typeface="Wingdings" panose="05000000000000000000" pitchFamily="2" charset="2"/>
              <a:buChar char="§"/>
            </a:pPr>
            <a:endParaRPr lang="sr-Cyrl-RS" sz="16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lnSpc>
                <a:spcPct val="107000"/>
              </a:lnSpc>
              <a:buFont typeface="Wingdings" panose="05000000000000000000" pitchFamily="2" charset="2"/>
              <a:buChar char="§"/>
            </a:pP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Програм трансформације </a:t>
            </a:r>
            <a:r>
              <a:rPr lang="sr-Cyrl-RS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Пореске управе за период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2021.-2025.године</a:t>
            </a:r>
          </a:p>
          <a:p>
            <a:pPr marL="457200" algn="just">
              <a:lnSpc>
                <a:spcPct val="107000"/>
              </a:lnSpc>
            </a:pPr>
            <a:endParaRPr lang="ru-RU" dirty="0">
              <a:solidFill>
                <a:schemeClr val="tx2"/>
              </a:solidFill>
              <a:cs typeface="Arial" panose="020B0604020202020204" pitchFamily="34" charset="0"/>
            </a:endParaRPr>
          </a:p>
          <a:p>
            <a:pPr marL="457200" algn="just">
              <a:lnSpc>
                <a:spcPct val="107000"/>
              </a:lnSpc>
            </a:pPr>
            <a:r>
              <a:rPr lang="sr-Cyrl-RS" dirty="0">
                <a:solidFill>
                  <a:schemeClr val="tx2"/>
                </a:solidFill>
                <a:cs typeface="Arial" panose="020B0604020202020204" pitchFamily="34" charset="0"/>
              </a:rPr>
              <a:t> </a:t>
            </a:r>
            <a:endParaRPr lang="ru-RU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455477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8000">
              <a:schemeClr val="accent1">
                <a:lumMod val="0"/>
                <a:lumOff val="100000"/>
              </a:schemeClr>
            </a:gs>
            <a:gs pos="0">
              <a:schemeClr val="accent1">
                <a:lumMod val="45000"/>
                <a:lumOff val="55000"/>
              </a:schemeClr>
            </a:gs>
            <a:gs pos="23000">
              <a:schemeClr val="accent1">
                <a:lumMod val="30000"/>
                <a:lumOff val="70000"/>
              </a:schemeClr>
            </a:gs>
          </a:gsLst>
          <a:lin ang="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987824" y="188640"/>
            <a:ext cx="561246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Пројекат институционалног развоја функције људских ресурса ПУРС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9A1EFEF-4C0B-DA26-05BC-EDAE6A7DA04F}"/>
              </a:ext>
            </a:extLst>
          </p:cNvPr>
          <p:cNvSpPr txBox="1">
            <a:spLocks/>
          </p:cNvSpPr>
          <p:nvPr/>
        </p:nvSpPr>
        <p:spPr>
          <a:xfrm>
            <a:off x="251520" y="1844824"/>
            <a:ext cx="8640960" cy="4464496"/>
          </a:xfrm>
          <a:prstGeom prst="rect">
            <a:avLst/>
          </a:prstGeom>
          <a:noFill/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600"/>
              </a:spcBef>
            </a:pP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оквиру трећег стратешког циља Програма трансформације који се односи на 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профилисање новог пореског службеника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изузетног нивоа професионалности и компетентности као резултат даљег развоја функције људских ресурса спроводи се Пројекат институционалног развоја функције људских ресурса ПУРС.</a:t>
            </a:r>
          </a:p>
          <a:p>
            <a:pPr>
              <a:spcBef>
                <a:spcPts val="600"/>
              </a:spcBef>
            </a:pPr>
            <a:endParaRPr lang="ru-RU" sz="18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600"/>
              </a:spcBef>
            </a:pPr>
            <a:endParaRPr lang="ru-RU" sz="18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600"/>
              </a:spcBef>
            </a:pP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Основни циљ пројекта је да уведе модеран концепт управљања људским ресурсима у Пореску управу Републике Србије, ојача 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лидерске и управљачке способности, политике управљања људским ресурсима, филозофију управљања променама и мере интегритета 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које јој омогућавају да постигне свој циљ да постане модерна Пореска управа.</a:t>
            </a:r>
          </a:p>
          <a:p>
            <a:pPr lvl="1">
              <a:spcBef>
                <a:spcPts val="0"/>
              </a:spcBef>
            </a:pPr>
            <a:endParaRPr lang="ru-RU" sz="16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708623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8000">
              <a:schemeClr val="accent1">
                <a:lumMod val="0"/>
                <a:lumOff val="100000"/>
              </a:schemeClr>
            </a:gs>
            <a:gs pos="0">
              <a:schemeClr val="accent1">
                <a:lumMod val="45000"/>
                <a:lumOff val="55000"/>
              </a:schemeClr>
            </a:gs>
            <a:gs pos="23000">
              <a:schemeClr val="accent1">
                <a:lumMod val="30000"/>
                <a:lumOff val="70000"/>
              </a:schemeClr>
            </a:gs>
          </a:gsLst>
          <a:lin ang="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987824" y="188640"/>
            <a:ext cx="561246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Пројекат институционалног развоја функције људских ресурса ПУРС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9A1EFEF-4C0B-DA26-05BC-EDAE6A7DA04F}"/>
              </a:ext>
            </a:extLst>
          </p:cNvPr>
          <p:cNvSpPr txBox="1">
            <a:spLocks/>
          </p:cNvSpPr>
          <p:nvPr/>
        </p:nvSpPr>
        <p:spPr>
          <a:xfrm>
            <a:off x="107504" y="1412776"/>
            <a:ext cx="8928992" cy="5445224"/>
          </a:xfrm>
          <a:prstGeom prst="rect">
            <a:avLst/>
          </a:prstGeom>
          <a:noFill/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600"/>
              </a:spcBef>
              <a:buNone/>
            </a:pP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Пројекат започет у септембру 2022. године.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Усвојена документа :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Стратегија људских ресурса Пореске управе Републике Србије за период 2023-2028. године </a:t>
            </a:r>
          </a:p>
          <a:p>
            <a:pPr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Акциони план за имплементацију Стратегије људских ресурса</a:t>
            </a:r>
          </a:p>
          <a:p>
            <a:pPr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Четворогодишњи план ангажовања радне снаге</a:t>
            </a:r>
          </a:p>
          <a:p>
            <a:pPr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Стратегија обуке</a:t>
            </a:r>
          </a:p>
          <a:p>
            <a:pPr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Реинжењеринг пословних процеса функције људских ресурса</a:t>
            </a:r>
          </a:p>
          <a:p>
            <a:pPr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Функционална спецификација за унапређење ХР-МИС ИТ система (Информационог система управљања људским ресурсима)</a:t>
            </a:r>
          </a:p>
          <a:p>
            <a:pPr marL="0" indent="0">
              <a:spcBef>
                <a:spcPts val="600"/>
              </a:spcBef>
              <a:buNone/>
            </a:pPr>
            <a:endParaRPr lang="ru-RU" sz="18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Напомена: Сва наведена документа налазе се на Интерном порталу у секцији Размена / од Сектора за трансформацију</a:t>
            </a:r>
          </a:p>
        </p:txBody>
      </p:sp>
    </p:spTree>
    <p:extLst>
      <p:ext uri="{BB962C8B-B14F-4D97-AF65-F5344CB8AC3E}">
        <p14:creationId xmlns:p14="http://schemas.microsoft.com/office/powerpoint/2010/main" val="94014523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8000">
              <a:schemeClr val="accent1">
                <a:lumMod val="0"/>
                <a:lumOff val="100000"/>
              </a:schemeClr>
            </a:gs>
            <a:gs pos="0">
              <a:schemeClr val="accent1">
                <a:lumMod val="45000"/>
                <a:lumOff val="55000"/>
              </a:schemeClr>
            </a:gs>
            <a:gs pos="23000">
              <a:schemeClr val="accent1">
                <a:lumMod val="30000"/>
                <a:lumOff val="70000"/>
              </a:schemeClr>
            </a:gs>
          </a:gsLst>
          <a:lin ang="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987824" y="188640"/>
            <a:ext cx="561246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400" b="1" dirty="0">
                <a:solidFill>
                  <a:prstClr val="white"/>
                </a:solidFill>
                <a:latin typeface="Calibri"/>
                <a:cs typeface="Arial" panose="020B0604020202020204" pitchFamily="34" charset="0"/>
              </a:rPr>
              <a:t>Усвојена документа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400" b="1" dirty="0">
                <a:solidFill>
                  <a:prstClr val="white"/>
                </a:solidFill>
                <a:latin typeface="Calibri"/>
                <a:cs typeface="Arial" panose="020B0604020202020204" pitchFamily="34" charset="0"/>
              </a:rPr>
              <a:t>Стратегија</a:t>
            </a: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 људских ресурса ПУРС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9A1EFEF-4C0B-DA26-05BC-EDAE6A7DA04F}"/>
              </a:ext>
            </a:extLst>
          </p:cNvPr>
          <p:cNvSpPr txBox="1">
            <a:spLocks/>
          </p:cNvSpPr>
          <p:nvPr/>
        </p:nvSpPr>
        <p:spPr>
          <a:xfrm>
            <a:off x="611560" y="1265878"/>
            <a:ext cx="8280920" cy="5403482"/>
          </a:xfrm>
          <a:prstGeom prst="rect">
            <a:avLst/>
          </a:prstGeom>
          <a:noFill/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600"/>
              </a:spcBef>
              <a:buNone/>
            </a:pPr>
            <a:r>
              <a:rPr lang="ru-RU" sz="180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Стратегија људских ресурса  ПУРС за период 2023-2028. године 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усвојена је 16. октобра 2023.године.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ru-RU" sz="180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Циљ 1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Пореска Управа Републике Србије је орјентисана на висок квалитет </a:t>
            </a:r>
            <a:r>
              <a:rPr lang="ru-RU" sz="18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дугорочног планирања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реализације планова у области управљања људским ресурсима.</a:t>
            </a:r>
          </a:p>
          <a:p>
            <a:pPr marL="0" indent="0">
              <a:spcBef>
                <a:spcPts val="600"/>
              </a:spcBef>
              <a:buNone/>
            </a:pPr>
            <a:endParaRPr lang="ru-RU" sz="18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ru-RU" sz="180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Циљ 2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Пореска Управа је </a:t>
            </a:r>
            <a:r>
              <a:rPr lang="ru-RU" sz="18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атрактиван послодавац 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 унапређеним процесима селекције и увођења новозапослених у посао.(Пореска управа спровела медијску кампању)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ru-RU" sz="180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Циљ 3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Пореска управа тежи сталном </a:t>
            </a:r>
            <a:r>
              <a:rPr lang="ru-RU" sz="18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развоју 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подржаном свеобухватним </a:t>
            </a:r>
            <a:r>
              <a:rPr lang="ru-RU" sz="18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управљањем перформансама запослених.</a:t>
            </a:r>
          </a:p>
          <a:p>
            <a:pPr marL="0" indent="0">
              <a:spcBef>
                <a:spcPts val="600"/>
              </a:spcBef>
              <a:buNone/>
            </a:pPr>
            <a:endParaRPr lang="ru-RU" sz="1800" b="1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ru-RU" sz="180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Циљ 4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Пореска управа континуирано </a:t>
            </a:r>
            <a:r>
              <a:rPr lang="ru-RU" sz="18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развија пореске професионалце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spcBef>
                <a:spcPts val="600"/>
              </a:spcBef>
              <a:buNone/>
            </a:pPr>
            <a:endParaRPr lang="ru-RU" sz="18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ru-RU" sz="180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Циљ 5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Пореска управа је </a:t>
            </a:r>
            <a:r>
              <a:rPr lang="ru-RU" sz="18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подстицајно радно окружење 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орјентисано према променама.</a:t>
            </a:r>
          </a:p>
        </p:txBody>
      </p:sp>
    </p:spTree>
    <p:extLst>
      <p:ext uri="{BB962C8B-B14F-4D97-AF65-F5344CB8AC3E}">
        <p14:creationId xmlns:p14="http://schemas.microsoft.com/office/powerpoint/2010/main" val="332097695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8000">
              <a:schemeClr val="accent1">
                <a:lumMod val="0"/>
                <a:lumOff val="100000"/>
              </a:schemeClr>
            </a:gs>
            <a:gs pos="0">
              <a:schemeClr val="accent1">
                <a:lumMod val="45000"/>
                <a:lumOff val="55000"/>
              </a:schemeClr>
            </a:gs>
            <a:gs pos="23000">
              <a:schemeClr val="accent1">
                <a:lumMod val="30000"/>
                <a:lumOff val="70000"/>
              </a:schemeClr>
            </a:gs>
          </a:gsLst>
          <a:lin ang="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987824" y="188640"/>
            <a:ext cx="561246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400" b="1" dirty="0">
                <a:solidFill>
                  <a:prstClr val="white"/>
                </a:solidFill>
                <a:latin typeface="Calibri"/>
                <a:cs typeface="Arial" panose="020B0604020202020204" pitchFamily="34" charset="0"/>
              </a:rPr>
              <a:t>Институционални развој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400" b="1" dirty="0">
                <a:solidFill>
                  <a:prstClr val="white"/>
                </a:solidFill>
                <a:latin typeface="Calibri"/>
                <a:cs typeface="Arial" panose="020B0604020202020204" pitchFamily="34" charset="0"/>
              </a:rPr>
              <a:t>функције</a:t>
            </a: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 људских ресурса ПУРС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9A1EFEF-4C0B-DA26-05BC-EDAE6A7DA04F}"/>
              </a:ext>
            </a:extLst>
          </p:cNvPr>
          <p:cNvSpPr txBox="1">
            <a:spLocks/>
          </p:cNvSpPr>
          <p:nvPr/>
        </p:nvSpPr>
        <p:spPr>
          <a:xfrm>
            <a:off x="107504" y="1224136"/>
            <a:ext cx="8928992" cy="5445224"/>
          </a:xfrm>
          <a:prstGeom prst="rect">
            <a:avLst/>
          </a:prstGeom>
          <a:noFill/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600"/>
              </a:spcBef>
              <a:buNone/>
            </a:pPr>
            <a:endParaRPr lang="sr-Cyrl-RS" sz="18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sr-Cyrl-RS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У марту 2025.године у оквиру пројекта Институционални развој људских ресурса</a:t>
            </a:r>
            <a:r>
              <a:rPr lang="sr-Latn-RS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Cyrl-RS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потписан је уговор са консултантом</a:t>
            </a:r>
            <a:r>
              <a:rPr lang="sr-Latn-RS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Ernsu&amp;Young</a:t>
            </a:r>
            <a:r>
              <a:rPr lang="sr-Cyrl-RS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 пружању помоћи у реализацији овог Пројекта.</a:t>
            </a:r>
          </a:p>
          <a:p>
            <a:pPr marL="0" indent="0">
              <a:spcBef>
                <a:spcPts val="600"/>
              </a:spcBef>
              <a:buNone/>
            </a:pPr>
            <a:endParaRPr lang="sr-Cyrl-RS" sz="18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sr-Cyrl-RS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Реализација је подељена у три фазе: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sr-Cyrl-RS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</a:t>
            </a:r>
            <a:r>
              <a:rPr lang="sr-Cyrl-RS" sz="18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Подршка у изради новог Правилника о систематизацији </a:t>
            </a:r>
          </a:p>
          <a:p>
            <a:pPr>
              <a:spcBef>
                <a:spcPts val="600"/>
              </a:spcBef>
            </a:pPr>
            <a:r>
              <a:rPr lang="sr-Cyrl-RS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Анализа постојећег Правилника о систематизацији</a:t>
            </a:r>
          </a:p>
          <a:p>
            <a:pPr>
              <a:spcBef>
                <a:spcPts val="600"/>
              </a:spcBef>
            </a:pPr>
            <a:r>
              <a:rPr lang="sr-Cyrl-RS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Смернице за груписање послова – каталог радних места</a:t>
            </a:r>
          </a:p>
          <a:p>
            <a:pPr>
              <a:spcBef>
                <a:spcPts val="600"/>
              </a:spcBef>
            </a:pPr>
            <a:r>
              <a:rPr lang="sr-Cyrl-RS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Извештај о пруженој подршци у изради новог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sr-Cyrl-RS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</a:t>
            </a:r>
            <a:r>
              <a:rPr lang="sr-Cyrl-RS" sz="18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Подршка у спровођењу Анализе оптерећености у ПУРС</a:t>
            </a:r>
          </a:p>
          <a:p>
            <a:pPr>
              <a:spcBef>
                <a:spcPts val="600"/>
              </a:spcBef>
            </a:pPr>
            <a:r>
              <a:rPr lang="sr-Cyrl-RS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Анализа пословних процеса</a:t>
            </a:r>
          </a:p>
          <a:p>
            <a:pPr>
              <a:spcBef>
                <a:spcPts val="600"/>
              </a:spcBef>
            </a:pPr>
            <a:r>
              <a:rPr lang="sr-Cyrl-RS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Извештај о помоћиу спровођењу Анализе оптерећености у ПУРС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sr-Cyrl-RS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</a:t>
            </a:r>
            <a:r>
              <a:rPr lang="sr-Cyrl-RS" sz="18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Развој и имплементација обуке</a:t>
            </a:r>
          </a:p>
          <a:p>
            <a:pPr>
              <a:spcBef>
                <a:spcPts val="600"/>
              </a:spcBef>
            </a:pPr>
            <a:r>
              <a:rPr lang="sr-Cyrl-RS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Извештај о спроведеним обукама</a:t>
            </a:r>
            <a:r>
              <a:rPr lang="en-US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endParaRPr lang="ru-RU" sz="18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67704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FB5069-BE5F-8270-5C4A-36B21A0360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1B0B99F-0FCA-A81C-F1B3-1E64D00C3ADB}"/>
              </a:ext>
            </a:extLst>
          </p:cNvPr>
          <p:cNvSpPr/>
          <p:nvPr/>
        </p:nvSpPr>
        <p:spPr>
          <a:xfrm>
            <a:off x="2987824" y="188640"/>
            <a:ext cx="561246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400" b="1" dirty="0">
                <a:solidFill>
                  <a:prstClr val="white"/>
                </a:solidFill>
                <a:latin typeface="Calibri"/>
                <a:cs typeface="Arial" panose="020B0604020202020204" pitchFamily="34" charset="0"/>
              </a:rPr>
              <a:t>Институционални развој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400" b="1" dirty="0">
                <a:solidFill>
                  <a:prstClr val="white"/>
                </a:solidFill>
                <a:latin typeface="Calibri"/>
                <a:cs typeface="Arial" panose="020B0604020202020204" pitchFamily="34" charset="0"/>
              </a:rPr>
              <a:t>функције</a:t>
            </a: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 људских ресурса ПУРС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4E2EC9A-8A47-C08B-F8EB-15CC0C015807}"/>
              </a:ext>
            </a:extLst>
          </p:cNvPr>
          <p:cNvSpPr txBox="1">
            <a:spLocks/>
          </p:cNvSpPr>
          <p:nvPr/>
        </p:nvSpPr>
        <p:spPr>
          <a:xfrm>
            <a:off x="107504" y="1224136"/>
            <a:ext cx="8928992" cy="5445224"/>
          </a:xfrm>
          <a:prstGeom prst="rect">
            <a:avLst/>
          </a:prstGeom>
          <a:noFill/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600"/>
              </a:spcBef>
              <a:buNone/>
            </a:pPr>
            <a:endParaRPr lang="sr-Cyrl-RS" sz="18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sr-Cyrl-RS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У марту  2025.године у циљу реализације </a:t>
            </a:r>
            <a:r>
              <a:rPr lang="sr-Cyrl-RS" sz="18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Пројекта  унапређење  ХРМИС информационог система</a:t>
            </a:r>
            <a:r>
              <a:rPr lang="sr-Cyrl-RS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потписан је уговор са </a:t>
            </a:r>
            <a:r>
              <a:rPr lang="sr-Latn-RS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M&amp;I </a:t>
            </a:r>
            <a:r>
              <a:rPr lang="sr-Cyrl-RS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 пружање техничке помоћи на реализацији овог Пројекта</a:t>
            </a:r>
          </a:p>
          <a:p>
            <a:pPr marL="0" indent="0">
              <a:spcBef>
                <a:spcPts val="600"/>
              </a:spcBef>
              <a:buNone/>
            </a:pPr>
            <a:endParaRPr lang="sr-Cyrl-RS" sz="18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sr-Cyrl-RS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sr-Cyrl-RS" sz="18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Циљ</a:t>
            </a:r>
            <a:r>
              <a:rPr lang="sr-Cyrl-RS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Пројекта је </a:t>
            </a:r>
            <a:r>
              <a:rPr lang="sr-Cyrl-RS" sz="18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унапређење и надоградња </a:t>
            </a:r>
            <a:r>
              <a:rPr lang="sr-Cyrl-RS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постојећег информационог система за управљање људским ресурсима(ХРМИС)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sr-Cyrl-RS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sr-Cyrl-RS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Имплементацијом унапређења, Пореска управа ће добити </a:t>
            </a:r>
            <a:r>
              <a:rPr lang="sr-Cyrl-RS" sz="18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модернизован,оптимизован и интегрисани систем </a:t>
            </a:r>
            <a:r>
              <a:rPr lang="sr-Cyrl-RS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 управљање људским ресурсима који ће бити у потпуности </a:t>
            </a:r>
            <a:r>
              <a:rPr lang="sr-Cyrl-RS" sz="18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усклађен са организационим циљевима </a:t>
            </a:r>
            <a:r>
              <a:rPr lang="sr-Cyrl-RS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</a:t>
            </a:r>
            <a:r>
              <a:rPr lang="sr-Cyrl-RS" sz="18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регулативним захтевима.</a:t>
            </a:r>
            <a:endParaRPr lang="ru-RU" sz="1800" b="1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920486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E6C3EF-385D-C03B-E018-803043B466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FC9AD6B-EE4A-9692-F803-AA296CDE5711}"/>
              </a:ext>
            </a:extLst>
          </p:cNvPr>
          <p:cNvSpPr/>
          <p:nvPr/>
        </p:nvSpPr>
        <p:spPr>
          <a:xfrm>
            <a:off x="2987824" y="188640"/>
            <a:ext cx="561246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400" b="1" dirty="0">
                <a:solidFill>
                  <a:prstClr val="white"/>
                </a:solidFill>
                <a:latin typeface="Calibri"/>
                <a:cs typeface="Arial" panose="020B0604020202020204" pitchFamily="34" charset="0"/>
              </a:rPr>
              <a:t>Институционални развој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400" b="1" dirty="0">
                <a:solidFill>
                  <a:prstClr val="white"/>
                </a:solidFill>
                <a:latin typeface="Calibri"/>
                <a:cs typeface="Arial" panose="020B0604020202020204" pitchFamily="34" charset="0"/>
              </a:rPr>
              <a:t>функције</a:t>
            </a: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 људских ресурса ПУРС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02BDAB2-DF00-3658-693C-25BCA96182DA}"/>
              </a:ext>
            </a:extLst>
          </p:cNvPr>
          <p:cNvSpPr txBox="1">
            <a:spLocks/>
          </p:cNvSpPr>
          <p:nvPr/>
        </p:nvSpPr>
        <p:spPr>
          <a:xfrm>
            <a:off x="107504" y="1224136"/>
            <a:ext cx="8928992" cy="5445224"/>
          </a:xfrm>
          <a:prstGeom prst="rect">
            <a:avLst/>
          </a:prstGeom>
          <a:noFill/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600"/>
              </a:spcBef>
              <a:buNone/>
            </a:pPr>
            <a:r>
              <a:rPr lang="sr-Cyrl-RS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У току 2025. године у циљу унапређеља функције управљања људским ресурсима Пореска управа спровела:</a:t>
            </a:r>
          </a:p>
          <a:p>
            <a:pPr marL="0" indent="0">
              <a:spcBef>
                <a:spcPts val="600"/>
              </a:spcBef>
              <a:buNone/>
            </a:pPr>
            <a:endParaRPr lang="sr-Cyrl-RS" sz="18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600"/>
              </a:spcBef>
            </a:pPr>
            <a:r>
              <a:rPr lang="sr-Cyrl-RS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Маркетиншку кампању под слоганом „ Пореска управа запошљава-Одговорни људи за одговорно друштво“ (објаве на билбордима,електронским медијима, 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sr-Cyrl-RS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друштвеним мрежама...)</a:t>
            </a:r>
          </a:p>
          <a:p>
            <a:pPr>
              <a:spcBef>
                <a:spcPts val="600"/>
              </a:spcBef>
            </a:pPr>
            <a:r>
              <a:rPr lang="sr-Cyrl-RS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Анкету о задовољству запослених</a:t>
            </a:r>
          </a:p>
          <a:p>
            <a:pPr>
              <a:spcBef>
                <a:spcPts val="600"/>
              </a:spcBef>
            </a:pPr>
            <a:r>
              <a:rPr lang="sr-Cyrl-RS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Започела твининг пројекат „Даље унапређење функције људских ресурса“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sr-Cyrl-RS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6993164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5716" y="2286098"/>
            <a:ext cx="5544616" cy="3921855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noFill/>
          </a:ln>
          <a:effectLst>
            <a:softEdge rad="0"/>
          </a:effectLst>
        </p:spPr>
      </p:pic>
      <p:sp>
        <p:nvSpPr>
          <p:cNvPr id="5" name="Rectangle 4"/>
          <p:cNvSpPr/>
          <p:nvPr/>
        </p:nvSpPr>
        <p:spPr>
          <a:xfrm>
            <a:off x="827584" y="1497558"/>
            <a:ext cx="7920880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sr" sz="4400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 charset="0"/>
              </a:rPr>
              <a:t>Хвала на пажњи !</a:t>
            </a:r>
          </a:p>
        </p:txBody>
      </p:sp>
    </p:spTree>
    <p:extLst>
      <p:ext uri="{BB962C8B-B14F-4D97-AF65-F5344CB8AC3E}">
        <p14:creationId xmlns:p14="http://schemas.microsoft.com/office/powerpoint/2010/main" val="35843329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8000">
              <a:schemeClr val="accent1">
                <a:lumMod val="0"/>
                <a:lumOff val="100000"/>
              </a:schemeClr>
            </a:gs>
            <a:gs pos="0">
              <a:schemeClr val="accent1">
                <a:lumMod val="45000"/>
                <a:lumOff val="55000"/>
              </a:schemeClr>
            </a:gs>
            <a:gs pos="23000">
              <a:schemeClr val="accent1">
                <a:lumMod val="30000"/>
                <a:lumOff val="70000"/>
              </a:schemeClr>
            </a:gs>
          </a:gsLst>
          <a:lin ang="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919974" y="116632"/>
            <a:ext cx="561246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r-Cyrl-R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Програм трансформације</a:t>
            </a:r>
            <a:endParaRPr lang="sr" sz="2000" dirty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sr-Cyrl-R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Наша мисија и визија -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EF1F044-FBCC-23D8-BD7C-64D60762B3B0}"/>
              </a:ext>
            </a:extLst>
          </p:cNvPr>
          <p:cNvSpPr txBox="1"/>
          <p:nvPr/>
        </p:nvSpPr>
        <p:spPr>
          <a:xfrm>
            <a:off x="503548" y="1556792"/>
            <a:ext cx="8136904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r-Cyrl-RS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Наша мисија - З</a:t>
            </a:r>
            <a:r>
              <a:rPr lang="sr-Latn-RS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sr-Cyrl-RS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што постојимо</a:t>
            </a:r>
          </a:p>
          <a:p>
            <a:endParaRPr lang="sr-Cyrl-RS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r-Cyrl-R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Пореска управа  </a:t>
            </a:r>
            <a:r>
              <a:rPr lang="sr-Cyrl-RS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прикупља јавне приходе</a:t>
            </a:r>
            <a:r>
              <a:rPr lang="sr-Cyrl-R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прати и унапређује ниво </a:t>
            </a:r>
            <a:r>
              <a:rPr lang="sr-Cyrl-RS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фискалне дисциплине</a:t>
            </a:r>
            <a:r>
              <a:rPr lang="sr-Cyrl-R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sr-Cyrl-RS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креира амбијент </a:t>
            </a:r>
            <a:r>
              <a:rPr lang="sr-Cyrl-R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коме сваки порески обвезник </a:t>
            </a:r>
            <a:r>
              <a:rPr lang="sr-Cyrl-RS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добровољно</a:t>
            </a:r>
            <a:r>
              <a:rPr lang="sr-Cyrl-R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без сувишних трошкова, </a:t>
            </a:r>
            <a:r>
              <a:rPr lang="sr-Cyrl-RS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испуњава </a:t>
            </a:r>
            <a:r>
              <a:rPr lang="sr-Cyrl-R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своје </a:t>
            </a:r>
            <a:r>
              <a:rPr lang="sr-Cyrl-RS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пореске обавезе </a:t>
            </a:r>
            <a:r>
              <a:rPr lang="sr-Cyrl-R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што омогућава Влади Републике Србије да обезбеђује </a:t>
            </a:r>
            <a:r>
              <a:rPr lang="sr-Cyrl-RS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квалитетне јавне услуге</a:t>
            </a:r>
            <a:r>
              <a:rPr lang="sr-Cyrl-R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својим грађанима.</a:t>
            </a:r>
          </a:p>
          <a:p>
            <a:endParaRPr lang="sr-Cyrl-RS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r-Cyrl-RS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r-Cyrl-RS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Наша визија - Шта желимо да постигнемо </a:t>
            </a:r>
          </a:p>
          <a:p>
            <a:endParaRPr lang="sr-Cyrl-RS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r-Cyrl-R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Желимо да будемо </a:t>
            </a:r>
            <a:r>
              <a:rPr lang="sr-Cyrl-RS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респектабилна и партнерска институција </a:t>
            </a:r>
            <a:r>
              <a:rPr lang="sr-Cyrl-R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грађанима и привреди са </a:t>
            </a:r>
            <a:r>
              <a:rPr lang="sr-Cyrl-RS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модерном пословном и организационом структуром </a:t>
            </a:r>
            <a:r>
              <a:rPr lang="sr-Cyrl-R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која уз минимум ангажованих ресурса и што </a:t>
            </a:r>
            <a:r>
              <a:rPr lang="sr-Cyrl-RS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мање трошкове по пореске обвезнике </a:t>
            </a:r>
            <a:r>
              <a:rPr lang="sr-Cyrl-R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обезбеђује </a:t>
            </a:r>
            <a:r>
              <a:rPr lang="sr-Cyrl-RS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највиши ниво поштовања пореских прописа </a:t>
            </a:r>
            <a:r>
              <a:rPr lang="sr-Cyrl-R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Републике Србије.</a:t>
            </a:r>
          </a:p>
        </p:txBody>
      </p:sp>
    </p:spTree>
    <p:extLst>
      <p:ext uri="{BB962C8B-B14F-4D97-AF65-F5344CB8AC3E}">
        <p14:creationId xmlns:p14="http://schemas.microsoft.com/office/powerpoint/2010/main" val="41947278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8000">
              <a:schemeClr val="accent1">
                <a:lumMod val="0"/>
                <a:lumOff val="100000"/>
              </a:schemeClr>
            </a:gs>
            <a:gs pos="0">
              <a:schemeClr val="accent1">
                <a:lumMod val="45000"/>
                <a:lumOff val="55000"/>
              </a:schemeClr>
            </a:gs>
            <a:gs pos="23000">
              <a:schemeClr val="accent1">
                <a:lumMod val="30000"/>
                <a:lumOff val="70000"/>
              </a:schemeClr>
            </a:gs>
          </a:gsLst>
          <a:lin ang="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987824" y="200834"/>
            <a:ext cx="56124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r-Cyrl-R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Програм трансформације ПУРС 2021.-2025.</a:t>
            </a:r>
          </a:p>
          <a:p>
            <a:pPr algn="ctr"/>
            <a:r>
              <a:rPr lang="sr-Cyrl-R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Стратешки циљеви</a:t>
            </a:r>
            <a:endParaRPr lang="sr" sz="1800" dirty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7B84576-A870-B765-C58A-D5DB8AEFFD8A}"/>
              </a:ext>
            </a:extLst>
          </p:cNvPr>
          <p:cNvSpPr txBox="1"/>
          <p:nvPr/>
        </p:nvSpPr>
        <p:spPr>
          <a:xfrm>
            <a:off x="107504" y="1340768"/>
            <a:ext cx="8856984" cy="5368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algn="just">
              <a:lnSpc>
                <a:spcPct val="107000"/>
              </a:lnSpc>
            </a:pPr>
            <a:r>
              <a:rPr lang="sr-Cyrl-RS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СЦ 1</a:t>
            </a:r>
            <a:r>
              <a:rPr lang="sr-Cyrl-R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Успостављање пословних процеса и организације у складу са најбољом међународном праксом, а у циљу повећања наплате јавних прихода	</a:t>
            </a:r>
            <a:endParaRPr lang="sr-Latn-RS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00150" lvl="1" indent="-285750" algn="just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sr-Cyrl-R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Нови пословни модел (НПМ)</a:t>
            </a:r>
          </a:p>
          <a:p>
            <a:pPr marL="1200150" lvl="1" indent="-285750" algn="just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sr-Cyrl-R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Готово комерцијално решење (</a:t>
            </a:r>
            <a:r>
              <a:rPr lang="sr-Latn-R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COTS</a:t>
            </a:r>
            <a:r>
              <a:rPr lang="sr-Cyrl-R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1200150" lvl="1" indent="-285750" algn="just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sr-Cyrl-R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Нова организациона структура ПУРС</a:t>
            </a:r>
          </a:p>
          <a:p>
            <a:pPr marL="457200" algn="just">
              <a:lnSpc>
                <a:spcPct val="107000"/>
              </a:lnSpc>
            </a:pPr>
            <a:endParaRPr lang="sr-Cyrl-RS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algn="just">
              <a:lnSpc>
                <a:spcPct val="107000"/>
              </a:lnSpc>
            </a:pPr>
            <a:r>
              <a:rPr lang="sr-Cyrl-RS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СЦ 2</a:t>
            </a:r>
            <a:r>
              <a:rPr lang="sr-Cyrl-R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Унапређење квалитета постојећих и увођење нових врста услуга прилагођених потребама пореских обвезника	</a:t>
            </a:r>
            <a:endParaRPr lang="sr-Latn-RS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00150" lvl="1" indent="-285750" algn="just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sr-Cyrl-R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Лични порески налог</a:t>
            </a:r>
          </a:p>
          <a:p>
            <a:pPr marL="1200150" lvl="1" indent="-285750" algn="just">
              <a:lnSpc>
                <a:spcPct val="107000"/>
              </a:lnSpc>
              <a:buFont typeface="Arial" panose="020B0604020202020204" pitchFamily="34" charset="0"/>
              <a:buChar char="•"/>
            </a:pPr>
            <a:endParaRPr lang="sr-Cyrl-RS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algn="just">
              <a:lnSpc>
                <a:spcPct val="107000"/>
              </a:lnSpc>
            </a:pPr>
            <a:r>
              <a:rPr lang="sr-Cyrl-RS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СЦ 3</a:t>
            </a:r>
            <a:r>
              <a:rPr lang="sr-Cyrl-R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Профилисање новог пореског службеника изузетног нивоа професионалности и компетентности као резултат даљег развоја функције људских ресурса</a:t>
            </a:r>
          </a:p>
          <a:p>
            <a:pPr marL="1200150" lvl="1" indent="-285750" algn="just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sr-Cyrl-R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Пројекат институционалног развоја функције људских ресурса ПУРС</a:t>
            </a:r>
            <a:endParaRPr lang="sr-Latn-RS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sr-Latn-RS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sr-Cyrl-R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Највећи део активности Програма трансформације ПУРС, финансира се у оквиру пројекта ТАМП (</a:t>
            </a:r>
            <a:r>
              <a:rPr lang="sr-Latn-R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Tax Administration Modernization Project)</a:t>
            </a:r>
            <a:r>
              <a:rPr lang="sr-Cyrl-R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680585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8000">
              <a:schemeClr val="accent1">
                <a:lumMod val="0"/>
                <a:lumOff val="100000"/>
              </a:schemeClr>
            </a:gs>
            <a:gs pos="0">
              <a:schemeClr val="accent1">
                <a:lumMod val="45000"/>
                <a:lumOff val="55000"/>
              </a:schemeClr>
            </a:gs>
            <a:gs pos="23000">
              <a:schemeClr val="accent1">
                <a:lumMod val="30000"/>
                <a:lumOff val="70000"/>
              </a:schemeClr>
            </a:gs>
          </a:gsLst>
          <a:lin ang="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987824" y="332656"/>
            <a:ext cx="561246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r-Cyrl-R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Кључне активности реформе</a:t>
            </a:r>
            <a:endParaRPr lang="sr" sz="1800" dirty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C9F72E5-73CC-A1CD-ED99-CB322C765FE9}"/>
              </a:ext>
            </a:extLst>
          </p:cNvPr>
          <p:cNvSpPr txBox="1"/>
          <p:nvPr/>
        </p:nvSpPr>
        <p:spPr>
          <a:xfrm>
            <a:off x="148736" y="1641810"/>
            <a:ext cx="1614952" cy="584775"/>
          </a:xfrm>
          <a:prstGeom prst="rect">
            <a:avLst/>
          </a:prstGeom>
          <a:noFill/>
          <a:ln w="41275"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r-Cyrl-RS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Управљање и комуникација</a:t>
            </a:r>
            <a:endParaRPr lang="sr-Latn-RS" sz="16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944EC00-8487-F869-F853-C2ED9CE2CDDC}"/>
              </a:ext>
            </a:extLst>
          </p:cNvPr>
          <p:cNvSpPr txBox="1"/>
          <p:nvPr/>
        </p:nvSpPr>
        <p:spPr>
          <a:xfrm>
            <a:off x="1876928" y="1641810"/>
            <a:ext cx="1614952" cy="584775"/>
          </a:xfrm>
          <a:prstGeom prst="rect">
            <a:avLst/>
          </a:prstGeom>
          <a:noFill/>
          <a:ln w="41275"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r-Cyrl-RS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Правни оквир</a:t>
            </a:r>
          </a:p>
          <a:p>
            <a:pPr algn="ctr"/>
            <a:endParaRPr lang="sr-Latn-RS" sz="16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E4AE259-6BD5-46BF-D946-671006AC14F7}"/>
              </a:ext>
            </a:extLst>
          </p:cNvPr>
          <p:cNvSpPr txBox="1"/>
          <p:nvPr/>
        </p:nvSpPr>
        <p:spPr>
          <a:xfrm>
            <a:off x="3560025" y="1641809"/>
            <a:ext cx="1947895" cy="584775"/>
          </a:xfrm>
          <a:prstGeom prst="rect">
            <a:avLst/>
          </a:prstGeom>
          <a:noFill/>
          <a:ln w="41275"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r-Cyrl-RS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Пословни </a:t>
            </a:r>
          </a:p>
          <a:p>
            <a:pPr algn="ctr"/>
            <a:r>
              <a:rPr lang="sr-Cyrl-RS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процеси</a:t>
            </a:r>
            <a:endParaRPr lang="sr-Latn-RS" sz="16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8FA93F4-A783-B0DE-4BEC-3EA3ADE7E24B}"/>
              </a:ext>
            </a:extLst>
          </p:cNvPr>
          <p:cNvSpPr txBox="1"/>
          <p:nvPr/>
        </p:nvSpPr>
        <p:spPr>
          <a:xfrm>
            <a:off x="7421544" y="1641810"/>
            <a:ext cx="1614952" cy="584775"/>
          </a:xfrm>
          <a:prstGeom prst="rect">
            <a:avLst/>
          </a:prstGeom>
          <a:noFill/>
          <a:ln w="41275"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r-Cyrl-RS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ИКТ</a:t>
            </a:r>
          </a:p>
          <a:p>
            <a:pPr algn="ctr"/>
            <a:endParaRPr lang="sr-Latn-RS" sz="16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5B67B04-D087-57BA-CE67-7375B463338D}"/>
              </a:ext>
            </a:extLst>
          </p:cNvPr>
          <p:cNvSpPr txBox="1"/>
          <p:nvPr/>
        </p:nvSpPr>
        <p:spPr>
          <a:xfrm>
            <a:off x="5583976" y="1641811"/>
            <a:ext cx="1764000" cy="584775"/>
          </a:xfrm>
          <a:prstGeom prst="rect">
            <a:avLst/>
          </a:prstGeom>
          <a:noFill/>
          <a:ln w="41275"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r-Cyrl-RS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Људски ресурси и организација</a:t>
            </a:r>
            <a:endParaRPr lang="sr-Latn-RS" sz="16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1DB1AA3-4E23-5505-6C82-7F923DF9896E}"/>
              </a:ext>
            </a:extLst>
          </p:cNvPr>
          <p:cNvSpPr txBox="1"/>
          <p:nvPr/>
        </p:nvSpPr>
        <p:spPr>
          <a:xfrm>
            <a:off x="177925" y="2628781"/>
            <a:ext cx="1585763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1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sr-Cyrl-RS" sz="14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Одб</a:t>
            </a:r>
            <a:r>
              <a:rPr lang="sr-Latn-RS" sz="1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sr-Cyrl-RS" sz="1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 за</a:t>
            </a:r>
            <a:r>
              <a:rPr lang="en-US" sz="1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Cyrl-RS" sz="1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спровођење Програма  трансформације</a:t>
            </a:r>
          </a:p>
          <a:p>
            <a:endParaRPr lang="sr-Cyrl-RS" sz="14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r-Cyrl-RS" sz="1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-Координационо тело /Стручна група за координационо тело</a:t>
            </a:r>
          </a:p>
          <a:p>
            <a:endParaRPr lang="sr-Cyrl-RS" sz="14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r-Cyrl-RS" sz="1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Руководиоци појединачних пројеката</a:t>
            </a:r>
            <a:endParaRPr lang="sr-Latn-RS" sz="14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BEC8F6A-7AA7-8DF2-F92C-CADB3C937DBA}"/>
              </a:ext>
            </a:extLst>
          </p:cNvPr>
          <p:cNvSpPr txBox="1"/>
          <p:nvPr/>
        </p:nvSpPr>
        <p:spPr>
          <a:xfrm>
            <a:off x="1835696" y="2584389"/>
            <a:ext cx="156934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1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Измена материјалних и процесних прописа како би се подржала реформа</a:t>
            </a:r>
            <a:endParaRPr lang="sr-Latn-RS" sz="14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99E97EE-85E5-14F1-B15B-15638101EED4}"/>
              </a:ext>
            </a:extLst>
          </p:cNvPr>
          <p:cNvSpPr txBox="1"/>
          <p:nvPr/>
        </p:nvSpPr>
        <p:spPr>
          <a:xfrm>
            <a:off x="3500913" y="2458343"/>
            <a:ext cx="208306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1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Регистрација</a:t>
            </a:r>
          </a:p>
          <a:p>
            <a:r>
              <a:rPr lang="sr-Cyrl-RS" sz="1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Пријем и обрада ПП</a:t>
            </a:r>
          </a:p>
          <a:p>
            <a:r>
              <a:rPr lang="sr-Cyrl-RS" sz="1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Пријем и обрада плаћања</a:t>
            </a:r>
          </a:p>
          <a:p>
            <a:r>
              <a:rPr lang="sr-Cyrl-RS" sz="1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Пореско рачуноводство</a:t>
            </a:r>
          </a:p>
          <a:p>
            <a:r>
              <a:rPr lang="sr-Cyrl-RS" sz="1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Анализа ризика</a:t>
            </a:r>
          </a:p>
          <a:p>
            <a:r>
              <a:rPr lang="sr-Cyrl-RS" sz="1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Контрола</a:t>
            </a:r>
          </a:p>
          <a:p>
            <a:r>
              <a:rPr lang="sr-Cyrl-RS" sz="1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Пореска кривична дела </a:t>
            </a:r>
          </a:p>
          <a:p>
            <a:r>
              <a:rPr lang="sr-Cyrl-RS" sz="1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Наплата</a:t>
            </a:r>
          </a:p>
          <a:p>
            <a:r>
              <a:rPr lang="sr-Cyrl-RS" sz="1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Услуге</a:t>
            </a:r>
            <a:endParaRPr lang="sr-Latn-RS" sz="14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18A0231-7BEE-ACD9-C8FF-C4F782E6D8CF}"/>
              </a:ext>
            </a:extLst>
          </p:cNvPr>
          <p:cNvSpPr txBox="1"/>
          <p:nvPr/>
        </p:nvSpPr>
        <p:spPr>
          <a:xfrm>
            <a:off x="5643089" y="2564904"/>
            <a:ext cx="173722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1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Организација Пореске управе се прилагођава степену имплементације НПМ, а коначна организација ће бити успостављена након потпуне имплементације НПМ и </a:t>
            </a:r>
            <a:r>
              <a:rPr lang="sr-Latn-RS" sz="1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COTS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991D688-1346-1ED6-EF2F-48504E6E2AEC}"/>
              </a:ext>
            </a:extLst>
          </p:cNvPr>
          <p:cNvSpPr txBox="1"/>
          <p:nvPr/>
        </p:nvSpPr>
        <p:spPr>
          <a:xfrm>
            <a:off x="7452320" y="2673786"/>
            <a:ext cx="162915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1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Набавка и имплементација интегрисаног пореског информационог система (</a:t>
            </a:r>
            <a:r>
              <a:rPr lang="sr-Latn-RS" sz="1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COTS</a:t>
            </a:r>
            <a:r>
              <a:rPr lang="sr-Cyrl-RS" sz="1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који подржава пореске пословне процесе дефинисане у НПМ</a:t>
            </a:r>
            <a:endParaRPr lang="sr-Latn-RS" sz="14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7ACF3FC-CD44-6809-5B58-C54EF0CD6808}"/>
              </a:ext>
            </a:extLst>
          </p:cNvPr>
          <p:cNvSpPr txBox="1"/>
          <p:nvPr/>
        </p:nvSpPr>
        <p:spPr>
          <a:xfrm>
            <a:off x="7421545" y="5561031"/>
            <a:ext cx="1614952" cy="338554"/>
          </a:xfrm>
          <a:prstGeom prst="rect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COTS</a:t>
            </a:r>
            <a:endParaRPr lang="sr-Latn-RS" sz="16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085143F-C930-53E1-153D-45BF5031BFFC}"/>
              </a:ext>
            </a:extLst>
          </p:cNvPr>
          <p:cNvSpPr txBox="1"/>
          <p:nvPr/>
        </p:nvSpPr>
        <p:spPr>
          <a:xfrm>
            <a:off x="5583976" y="5561031"/>
            <a:ext cx="1764000" cy="338554"/>
          </a:xfrm>
          <a:prstGeom prst="rect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r-Cyrl-RS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ХР</a:t>
            </a:r>
            <a:endParaRPr lang="sr-Latn-RS" sz="16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5EE69BD-361F-C6C9-5826-983E5CB08EEF}"/>
              </a:ext>
            </a:extLst>
          </p:cNvPr>
          <p:cNvSpPr txBox="1"/>
          <p:nvPr/>
        </p:nvSpPr>
        <p:spPr>
          <a:xfrm>
            <a:off x="3560024" y="5559462"/>
            <a:ext cx="1947895" cy="338554"/>
          </a:xfrm>
          <a:prstGeom prst="rect">
            <a:avLst/>
          </a:prstGeom>
          <a:noFill/>
          <a:ln w="25400"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r-Cyrl-RS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НПМ</a:t>
            </a:r>
            <a:endParaRPr lang="sr-Latn-RS" sz="16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87ECC5B-9F49-86C6-9AC0-B6D96CAF41F9}"/>
              </a:ext>
            </a:extLst>
          </p:cNvPr>
          <p:cNvSpPr txBox="1"/>
          <p:nvPr/>
        </p:nvSpPr>
        <p:spPr>
          <a:xfrm>
            <a:off x="4210981" y="6154271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СЦ1</a:t>
            </a:r>
            <a:endParaRPr lang="sr-Latn-RS" b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4A31715-B141-D498-AE8E-BE4006BBA1A8}"/>
              </a:ext>
            </a:extLst>
          </p:cNvPr>
          <p:cNvSpPr txBox="1"/>
          <p:nvPr/>
        </p:nvSpPr>
        <p:spPr>
          <a:xfrm>
            <a:off x="6000440" y="6154271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СЦ3</a:t>
            </a:r>
            <a:endParaRPr lang="sr-Latn-RS" b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2761D18-CF3C-B9A0-88DA-39D8D63E144F}"/>
              </a:ext>
            </a:extLst>
          </p:cNvPr>
          <p:cNvSpPr txBox="1"/>
          <p:nvPr/>
        </p:nvSpPr>
        <p:spPr>
          <a:xfrm>
            <a:off x="7493551" y="6161874"/>
            <a:ext cx="15879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b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СЦ1 и СЦ2</a:t>
            </a:r>
            <a:endParaRPr lang="sr-Latn-RS" b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33228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8000">
              <a:schemeClr val="accent1">
                <a:lumMod val="0"/>
                <a:lumOff val="100000"/>
              </a:schemeClr>
            </a:gs>
            <a:gs pos="0">
              <a:schemeClr val="accent1">
                <a:lumMod val="45000"/>
                <a:lumOff val="55000"/>
              </a:schemeClr>
            </a:gs>
            <a:gs pos="23000">
              <a:schemeClr val="accent1">
                <a:lumMod val="30000"/>
                <a:lumOff val="70000"/>
              </a:schemeClr>
            </a:gs>
          </a:gsLst>
          <a:lin ang="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987824" y="260648"/>
            <a:ext cx="56124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r-Cyrl-RS" sz="2000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УСВОЈЕНА ДОКУМЕНТА</a:t>
            </a:r>
          </a:p>
          <a:p>
            <a:pPr algn="ctr"/>
            <a:r>
              <a:rPr lang="sr-Cyrl-RS" sz="2000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Нови пословни модел</a:t>
            </a:r>
            <a:endParaRPr lang="sr" sz="2000" b="1" dirty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9A1EFEF-4C0B-DA26-05BC-EDAE6A7DA04F}"/>
              </a:ext>
            </a:extLst>
          </p:cNvPr>
          <p:cNvSpPr txBox="1">
            <a:spLocks/>
          </p:cNvSpPr>
          <p:nvPr/>
        </p:nvSpPr>
        <p:spPr>
          <a:xfrm>
            <a:off x="251520" y="1340768"/>
            <a:ext cx="8640960" cy="5328592"/>
          </a:xfrm>
          <a:prstGeom prst="rect">
            <a:avLst/>
          </a:prstGeom>
          <a:noFill/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r-Cyrl-RS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поступку формирања концепта НПМ израђена су следећа документа: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r-Cyrl-RS" sz="1800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r-Cyrl-RS" sz="180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1. Извештај о анализи јаза између постојећег пословног модела ПУРС и међународне најбоље праксе од 14.09.2021.година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r-Cyrl-RS" sz="1800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r-Cyrl-RS" sz="180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r-Cyrl-RS" sz="180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2. Општи пословни модел ПУРС од 29.10.2021.године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r-Cyrl-RS" sz="1800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r-Cyrl-RS" sz="1800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r-Cyrl-RS" sz="180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3. Дизајн пословних процеса са прилозима и презентацијама од 14.11.202</a:t>
            </a:r>
            <a:r>
              <a:rPr lang="sr-Latn-RS" sz="180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sr-Cyrl-RS" sz="180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sr-Cyrl-RS" sz="180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године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r-Cyrl-RS" sz="1800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r-Cyrl-RS" sz="1800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r-Cyrl-RS" sz="180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4. План увођења новог пословног модела ПУРС  са акционим планом од 15.09.2023.године</a:t>
            </a:r>
            <a:endParaRPr lang="sr-Latn-RS" sz="1800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r-Cyrl-RS" sz="18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r-Cyrl-RS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Напомена: 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Сва наведена документа налазе се на Интерном порталу у секцији Размена / од Сектора за трансформацију</a:t>
            </a:r>
            <a:endParaRPr lang="sr-Cyrl-RS" sz="18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41805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8000">
              <a:schemeClr val="accent1">
                <a:lumMod val="0"/>
                <a:lumOff val="100000"/>
              </a:schemeClr>
            </a:gs>
            <a:gs pos="0">
              <a:schemeClr val="accent1">
                <a:lumMod val="45000"/>
                <a:lumOff val="55000"/>
              </a:schemeClr>
            </a:gs>
            <a:gs pos="23000">
              <a:schemeClr val="accent1">
                <a:lumMod val="30000"/>
                <a:lumOff val="70000"/>
              </a:schemeClr>
            </a:gs>
          </a:gsLst>
          <a:lin ang="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987824" y="260648"/>
            <a:ext cx="56124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r-Cyrl-RS" sz="2000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УСВОЈЕНА ДОКУМЕНТА</a:t>
            </a:r>
          </a:p>
          <a:p>
            <a:pPr algn="ctr"/>
            <a:r>
              <a:rPr lang="sr-Cyrl-RS" sz="2000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Анализа јаза</a:t>
            </a:r>
            <a:endParaRPr lang="sr" sz="2000" b="1" dirty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9A1EFEF-4C0B-DA26-05BC-EDAE6A7DA04F}"/>
              </a:ext>
            </a:extLst>
          </p:cNvPr>
          <p:cNvSpPr txBox="1">
            <a:spLocks/>
          </p:cNvSpPr>
          <p:nvPr/>
        </p:nvSpPr>
        <p:spPr>
          <a:xfrm>
            <a:off x="251520" y="1484784"/>
            <a:ext cx="8640960" cy="4824536"/>
          </a:xfrm>
          <a:prstGeom prst="rect">
            <a:avLst/>
          </a:prstGeom>
          <a:noFill/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r-Cyrl-RS" sz="180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1. Извештај о анализи јаза између постојећег пословног модела ПУРС и међународне најбоље праксе од 14.09.2021.година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r-Cyrl-RS" sz="1800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Преовлађујући модел пореске администрације  у међународној пракси је јединствена полусамостална ПУ у оквиру састава МФ која 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8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(1) самостално и без спољне сагласности</a:t>
            </a:r>
          </a:p>
          <a:p>
            <a:pPr lvl="1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одлучује о својој унутрашњој организацији</a:t>
            </a:r>
          </a:p>
          <a:p>
            <a:pPr lvl="1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управља извршавањем текућег и капиталног буџета </a:t>
            </a:r>
          </a:p>
          <a:p>
            <a:pPr lvl="1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утврђује стандарде учинка</a:t>
            </a:r>
          </a:p>
          <a:p>
            <a:pPr lvl="1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ru-RU" sz="1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управља својим људским ресурсима укључујући и политику зарада</a:t>
            </a:r>
          </a:p>
          <a:p>
            <a:pPr lvl="1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endParaRPr lang="ru-RU" sz="16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(2)  има доминантно функционално централизовану организацију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8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(3)  је надлежна за све централне порезе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8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(4)  активно учествује у креирању и тумачењу пореских прописа</a:t>
            </a:r>
          </a:p>
        </p:txBody>
      </p:sp>
    </p:spTree>
    <p:extLst>
      <p:ext uri="{BB962C8B-B14F-4D97-AF65-F5344CB8AC3E}">
        <p14:creationId xmlns:p14="http://schemas.microsoft.com/office/powerpoint/2010/main" val="24447222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8000">
              <a:schemeClr val="accent1">
                <a:lumMod val="0"/>
                <a:lumOff val="100000"/>
              </a:schemeClr>
            </a:gs>
            <a:gs pos="0">
              <a:schemeClr val="accent1">
                <a:lumMod val="45000"/>
                <a:lumOff val="55000"/>
              </a:schemeClr>
            </a:gs>
            <a:gs pos="23000">
              <a:schemeClr val="accent1">
                <a:lumMod val="30000"/>
                <a:lumOff val="70000"/>
              </a:schemeClr>
            </a:gs>
          </a:gsLst>
          <a:lin ang="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987824" y="260648"/>
            <a:ext cx="56124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r-Cyrl-RS" sz="2000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УСВОЈЕНА ДОКУМЕНТА</a:t>
            </a:r>
          </a:p>
          <a:p>
            <a:pPr algn="ctr"/>
            <a:r>
              <a:rPr lang="sr-Cyrl-RS" sz="2000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Општи пословни модел</a:t>
            </a:r>
            <a:endParaRPr lang="sr" sz="2000" b="1" dirty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9A1EFEF-4C0B-DA26-05BC-EDAE6A7DA04F}"/>
              </a:ext>
            </a:extLst>
          </p:cNvPr>
          <p:cNvSpPr txBox="1">
            <a:spLocks/>
          </p:cNvSpPr>
          <p:nvPr/>
        </p:nvSpPr>
        <p:spPr>
          <a:xfrm>
            <a:off x="251520" y="1484784"/>
            <a:ext cx="8640960" cy="4824536"/>
          </a:xfrm>
          <a:prstGeom prst="rect">
            <a:avLst/>
          </a:prstGeom>
          <a:noFill/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r-Cyrl-RS" sz="180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2. Општи пословни модел ПУРС од 29.10.2021.године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r-Cyrl-RS" sz="1800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r-Cyrl-RS" sz="1800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Овим документом дефинисани су стратешки циљеви Новог  пословног  модела ПУРС: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8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ru-RU" sz="180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смањење пореског јаза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за 20%, у средњем року, са око 11% на око 8% БДП (просек у ЕУ 6,6%)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ru-RU" sz="18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ru-RU" sz="180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повећање задовољства ПОБ 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број ПОБ задовољних услугама ПУРС је већи од 80% (сада 58%) 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ru-RU" sz="18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ru-RU" sz="180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задржавање трошковне ефикасности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око ЕУ просека: учешће    расхода ПУРС у наплати сада је 0,76%, док је ЕУ просек 0,82%.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lang="ru-RU" sz="18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73891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8000">
              <a:schemeClr val="accent1">
                <a:lumMod val="0"/>
                <a:lumOff val="100000"/>
              </a:schemeClr>
            </a:gs>
            <a:gs pos="0">
              <a:schemeClr val="accent1">
                <a:lumMod val="45000"/>
                <a:lumOff val="55000"/>
              </a:schemeClr>
            </a:gs>
            <a:gs pos="23000">
              <a:schemeClr val="accent1">
                <a:lumMod val="30000"/>
                <a:lumOff val="70000"/>
              </a:schemeClr>
            </a:gs>
          </a:gsLst>
          <a:lin ang="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987824" y="260648"/>
            <a:ext cx="56124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r-Cyrl-RS" sz="2000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УСВОЈЕНА ДОКУМЕНТА</a:t>
            </a:r>
          </a:p>
          <a:p>
            <a:pPr algn="ctr"/>
            <a:r>
              <a:rPr lang="sr-Cyrl-RS" sz="2000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Општи пословни модел</a:t>
            </a:r>
            <a:endParaRPr lang="sr" sz="2000" b="1" dirty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9A1EFEF-4C0B-DA26-05BC-EDAE6A7DA04F}"/>
              </a:ext>
            </a:extLst>
          </p:cNvPr>
          <p:cNvSpPr txBox="1">
            <a:spLocks/>
          </p:cNvSpPr>
          <p:nvPr/>
        </p:nvSpPr>
        <p:spPr>
          <a:xfrm>
            <a:off x="251520" y="1484784"/>
            <a:ext cx="8640960" cy="4824536"/>
          </a:xfrm>
          <a:prstGeom prst="rect">
            <a:avLst/>
          </a:prstGeom>
          <a:noFill/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r-Cyrl-RS" sz="180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2. Општи пословни модел ПУРС од 29.10.2021.године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r-Cyrl-RS" sz="1800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r-Cyrl-RS" sz="1800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Основни пословни процеси , према степену међузависности , врсти и обиму утицаја на друге основне пословне процесе и начина утицаја на укупне резултате ПУРС сврстани су у четири групе: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8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процеси пореске пословне 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инфраструктуре</a:t>
            </a:r>
            <a:r>
              <a:rPr lang="ru-RU" sz="18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(регистрација, пријем и обрада ПП, пријем и обрада плаћања и пореско рачуноводство)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ru-RU" sz="18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анализа 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ризика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ru-RU" sz="18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процеси пореских пословних 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операција 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(контрола, истраге пореских кривичних дела и наплата) 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ru-RU" sz="18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ru-RU" sz="1800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услуге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ПОБ</a:t>
            </a:r>
          </a:p>
        </p:txBody>
      </p:sp>
    </p:spTree>
    <p:extLst>
      <p:ext uri="{BB962C8B-B14F-4D97-AF65-F5344CB8AC3E}">
        <p14:creationId xmlns:p14="http://schemas.microsoft.com/office/powerpoint/2010/main" val="3739096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deff24bb-2089-4400-8c8e-f71e680378b2}" enabled="0" method="" siteId="{deff24bb-2089-4400-8c8e-f71e680378b2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5710</TotalTime>
  <Words>2213</Words>
  <Application>Microsoft Office PowerPoint</Application>
  <PresentationFormat>On-screen Show (4:3)</PresentationFormat>
  <Paragraphs>334</Paragraphs>
  <Slides>26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0" baseType="lpstr">
      <vt:lpstr>Arial</vt:lpstr>
      <vt:lpstr>Calibri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Natasa Brnicanin</dc:creator>
  <cp:lastModifiedBy>БРАНКА ПЕРИШИЋ</cp:lastModifiedBy>
  <cp:revision>303</cp:revision>
  <cp:lastPrinted>2024-07-08T10:19:56Z</cp:lastPrinted>
  <dcterms:created xsi:type="dcterms:W3CDTF">2020-09-04T10:29:16Z</dcterms:created>
  <dcterms:modified xsi:type="dcterms:W3CDTF">2025-10-16T11:57:55Z</dcterms:modified>
</cp:coreProperties>
</file>